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98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300" r:id="rId25"/>
    <p:sldId id="299" r:id="rId26"/>
    <p:sldId id="301" r:id="rId27"/>
    <p:sldId id="265" r:id="rId28"/>
    <p:sldId id="266" r:id="rId29"/>
    <p:sldId id="270" r:id="rId30"/>
    <p:sldId id="271" r:id="rId31"/>
    <p:sldId id="302" r:id="rId32"/>
    <p:sldId id="303" r:id="rId33"/>
    <p:sldId id="304" r:id="rId34"/>
    <p:sldId id="259" r:id="rId35"/>
    <p:sldId id="260" r:id="rId36"/>
    <p:sldId id="261" r:id="rId37"/>
    <p:sldId id="262" r:id="rId38"/>
    <p:sldId id="263" r:id="rId39"/>
    <p:sldId id="264" r:id="rId40"/>
    <p:sldId id="275" r:id="rId41"/>
    <p:sldId id="305" r:id="rId42"/>
    <p:sldId id="306" r:id="rId43"/>
    <p:sldId id="307" r:id="rId44"/>
    <p:sldId id="274" r:id="rId45"/>
    <p:sldId id="272" r:id="rId46"/>
    <p:sldId id="273" r:id="rId47"/>
    <p:sldId id="276" r:id="rId48"/>
    <p:sldId id="308" r:id="rId49"/>
    <p:sldId id="309" r:id="rId50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 autoAdjust="0"/>
  </p:normalViewPr>
  <p:slideViewPr>
    <p:cSldViewPr>
      <p:cViewPr varScale="1">
        <p:scale>
          <a:sx n="99" d="100"/>
          <a:sy n="99" d="100"/>
        </p:scale>
        <p:origin x="108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3C406-7A28-4A9C-A2C9-69FA57140C1C}" type="datetimeFigureOut">
              <a:rPr lang="nl-NL"/>
              <a:pPr>
                <a:defRPr/>
              </a:pPr>
              <a:t>10-2-2019</a:t>
            </a:fld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4CC2F74-2944-410A-B678-C30A5976EDE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82131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89AEC-05BE-4319-9237-BC66372D1B77}" type="datetimeFigureOut">
              <a:rPr lang="nl-NL"/>
              <a:pPr>
                <a:defRPr/>
              </a:pPr>
              <a:t>10-2-2019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E1CF3-08BB-4A58-A765-329B315D26D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6703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1FC58-AB15-421D-AF47-82E6C2D960DD}" type="datetimeFigureOut">
              <a:rPr lang="nl-NL"/>
              <a:pPr>
                <a:defRPr/>
              </a:pPr>
              <a:t>10-2-2019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81B72-6161-4E50-B9B3-C8F16E8E8D6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7549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9E6F-3CB6-446C-8D39-5E3E081E736A}" type="datetimeFigureOut">
              <a:rPr lang="nl-NL"/>
              <a:pPr>
                <a:defRPr/>
              </a:pPr>
              <a:t>10-2-2019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21E45-60F8-4151-B316-FD619893C99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8257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5117-41A9-4C1C-945C-30668A253D4B}" type="datetimeFigureOut">
              <a:rPr lang="nl-NL"/>
              <a:pPr>
                <a:defRPr/>
              </a:pPr>
              <a:t>10-2-2019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E48387D-4733-4E23-9056-DA9F9EB7B88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15811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20D90-9280-484A-ACF3-2F2964A25D24}" type="datetimeFigureOut">
              <a:rPr lang="nl-NL"/>
              <a:pPr>
                <a:defRPr/>
              </a:pPr>
              <a:t>10-2-2019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42670-7BC1-47DE-9AC1-0FAB80E6DE3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7765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A7F90-AF19-4A7C-B433-6D8F53A26147}" type="datetimeFigureOut">
              <a:rPr lang="nl-NL"/>
              <a:pPr>
                <a:defRPr/>
              </a:pPr>
              <a:t>10-2-2019</a:t>
            </a:fld>
            <a:endParaRPr lang="nl-NL"/>
          </a:p>
        </p:txBody>
      </p:sp>
      <p:sp>
        <p:nvSpPr>
          <p:cNvPr id="8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DBACE-3196-476A-A0CB-73B85A83B22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3717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C23D4-372C-4FCB-ABDE-A26D3D3119D2}" type="datetimeFigureOut">
              <a:rPr lang="nl-NL"/>
              <a:pPr>
                <a:defRPr/>
              </a:pPr>
              <a:t>10-2-2019</a:t>
            </a:fld>
            <a:endParaRPr lang="nl-NL"/>
          </a:p>
        </p:txBody>
      </p:sp>
      <p:sp>
        <p:nvSpPr>
          <p:cNvPr id="4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14F8E-44DB-4608-92C5-7C64B944CD2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8397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1858-CABA-41D0-8F4B-28F612EC62BD}" type="datetimeFigureOut">
              <a:rPr lang="nl-NL"/>
              <a:pPr>
                <a:defRPr/>
              </a:pPr>
              <a:t>10-2-2019</a:t>
            </a:fld>
            <a:endParaRPr 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AEA4A-0A12-473D-9EC5-F428C7DDE7C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3829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7670A-5027-49E9-B0E6-44194915625A}" type="datetimeFigureOut">
              <a:rPr lang="nl-NL"/>
              <a:pPr>
                <a:defRPr/>
              </a:pPr>
              <a:t>10-2-2019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0ADB7-79B2-4101-BB8D-661B714ABF2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9240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met één afgeknipte en afgeronde hoek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ige driehoek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rije v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3E0AD-8970-4714-83F7-CD1439D912B0}" type="datetimeFigureOut">
              <a:rPr lang="nl-NL"/>
              <a:pPr>
                <a:defRPr/>
              </a:pPr>
              <a:t>10-2-2019</a:t>
            </a:fld>
            <a:endParaRPr lang="nl-NL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A78ADC60-BA94-4EED-B8D0-0CCFD61DDF7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6975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jdelijke aanduiding voor titel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029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21D36F-1D5D-4A4C-91C3-A50742DE2056}" type="datetimeFigureOut">
              <a:rPr lang="nl-NL"/>
              <a:pPr>
                <a:defRPr/>
              </a:pPr>
              <a:t>10-2-2019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4A181B16-42F9-4F5F-BB6E-F7A0FBAAAAD4}" type="slidenum">
              <a:rPr lang="nl-NL" altLang="nl-NL"/>
              <a:pPr/>
              <a:t>‹nr.›</a:t>
            </a:fld>
            <a:endParaRPr lang="nl-NL" altLang="nl-NL"/>
          </a:p>
        </p:txBody>
      </p:sp>
      <p:grpSp>
        <p:nvGrpSpPr>
          <p:cNvPr id="1033" name="Groe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1" r:id="rId2"/>
    <p:sldLayoutId id="2147483760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61" r:id="rId9"/>
    <p:sldLayoutId id="2147483757" r:id="rId10"/>
    <p:sldLayoutId id="21474837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Mnazk8bsZA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Astrofysica</a:t>
            </a:r>
            <a:br>
              <a:rPr lang="nl-NL" dirty="0"/>
            </a:br>
            <a:endParaRPr lang="nl-NL" dirty="0"/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7320136" y="3717032"/>
            <a:ext cx="3744342" cy="1752600"/>
          </a:xfrm>
        </p:spPr>
        <p:txBody>
          <a:bodyPr/>
          <a:lstStyle/>
          <a:p>
            <a:pPr marR="0" algn="l" eaLnBrk="1" hangingPunct="1"/>
            <a:r>
              <a:rPr lang="nl-NL" altLang="nl-NL" dirty="0"/>
              <a:t>Natuurkunde Overal: hoofdstuk 11</a:t>
            </a:r>
          </a:p>
          <a:p>
            <a:pPr marR="0" eaLnBrk="1" hangingPunct="1"/>
            <a:endParaRPr lang="nl-NL" altLang="nl-NL" dirty="0"/>
          </a:p>
        </p:txBody>
      </p:sp>
      <p:pic>
        <p:nvPicPr>
          <p:cNvPr id="1026" name="Picture 2" descr="Afbeeldingsresultaat voor natuurkunde ov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628800"/>
            <a:ext cx="44767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Ruimtelescopen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990456" cy="4389437"/>
          </a:xfrm>
        </p:spPr>
        <p:txBody>
          <a:bodyPr/>
          <a:lstStyle/>
          <a:p>
            <a:r>
              <a:rPr lang="nl-NL" dirty="0"/>
              <a:t>Wil je de storende effecten van de atmosfeer beperken dan moet je de telescoop naar de ruimte brengen</a:t>
            </a:r>
          </a:p>
          <a:p>
            <a:pPr lvl="1"/>
            <a:r>
              <a:rPr lang="nl-NL" dirty="0"/>
              <a:t>Hubble </a:t>
            </a:r>
            <a:endParaRPr lang="en-US" dirty="0"/>
          </a:p>
        </p:txBody>
      </p:sp>
      <p:pic>
        <p:nvPicPr>
          <p:cNvPr id="5122" name="Picture 2" descr="Afbeeldingsresultaat voor hub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052736"/>
            <a:ext cx="2484041" cy="248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hub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28" y="3429000"/>
            <a:ext cx="3060105" cy="306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93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		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</a:t>
            </a:r>
          </a:p>
          <a:p>
            <a:pPr marL="0" indent="0">
              <a:buNone/>
            </a:pPr>
            <a:r>
              <a:rPr lang="en-US" dirty="0"/>
              <a:t>    4-8, 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48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4C8A8-06FC-4537-A1E8-4ECBC359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11.2 Samenstelling van sterren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8F10AA-9B22-48EC-A15C-9B86B594F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met het atoommodel van Bohr uitleggen waarom atomen fotonen absorberen en emitteren (uitzenden)</a:t>
            </a:r>
          </a:p>
          <a:p>
            <a:pPr lvl="1"/>
            <a:r>
              <a:rPr lang="nl-NL" dirty="0"/>
              <a:t>energieniveauschema’s interpreteren</a:t>
            </a:r>
          </a:p>
          <a:p>
            <a:pPr lvl="1"/>
            <a:r>
              <a:rPr lang="nl-NL" dirty="0"/>
              <a:t>berekeningen uitvoeren aan de hand van energieniveauschema’s </a:t>
            </a:r>
          </a:p>
          <a:p>
            <a:pPr lvl="1"/>
            <a:r>
              <a:rPr lang="nl-NL" dirty="0"/>
              <a:t>uitleggen wat je met behulp van spectraalanalyse kunt</a:t>
            </a:r>
          </a:p>
        </p:txBody>
      </p:sp>
    </p:spTree>
    <p:extLst>
      <p:ext uri="{BB962C8B-B14F-4D97-AF65-F5344CB8AC3E}">
        <p14:creationId xmlns:p14="http://schemas.microsoft.com/office/powerpoint/2010/main" val="135084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11.2 Samenstelling van sterren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694312" cy="4389437"/>
          </a:xfrm>
        </p:spPr>
        <p:txBody>
          <a:bodyPr/>
          <a:lstStyle/>
          <a:p>
            <a:r>
              <a:rPr lang="nl-NL" dirty="0"/>
              <a:t>Door te kijken naar het uitgezonden licht (spectrum) van sterren kun je veel te weten komen over de samenstelling van sterren</a:t>
            </a:r>
          </a:p>
          <a:p>
            <a:endParaRPr lang="nl-NL" dirty="0"/>
          </a:p>
          <a:p>
            <a:r>
              <a:rPr lang="nl-NL" dirty="0"/>
              <a:t>Waarom ontbreken bepaalde golflengtes?</a:t>
            </a:r>
            <a:endParaRPr lang="en-US" dirty="0"/>
          </a:p>
        </p:txBody>
      </p:sp>
      <p:pic>
        <p:nvPicPr>
          <p:cNvPr id="1026" name="Picture 2" descr="https://wetenschapsschool.nl/chapter/spectrum/fraunhoferlijn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82" y="2996952"/>
            <a:ext cx="5405178" cy="170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90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Atoommodel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7070576" cy="4389437"/>
          </a:xfrm>
        </p:spPr>
        <p:txBody>
          <a:bodyPr/>
          <a:lstStyle/>
          <a:p>
            <a:r>
              <a:rPr lang="nl-NL" dirty="0"/>
              <a:t>Dalton (1808): atoom is massief bolletje</a:t>
            </a:r>
          </a:p>
          <a:p>
            <a:pPr lvl="1"/>
            <a:r>
              <a:rPr lang="nl-NL" dirty="0"/>
              <a:t>model moest worden aangepast na de ontdekking van het elektron</a:t>
            </a:r>
          </a:p>
          <a:p>
            <a:endParaRPr lang="nl-NL" dirty="0"/>
          </a:p>
          <a:p>
            <a:r>
              <a:rPr lang="nl-NL" dirty="0"/>
              <a:t>Thomson (1903): krentenbol (in een positief geladen bol zitten elektronen</a:t>
            </a:r>
          </a:p>
          <a:p>
            <a:pPr lvl="1"/>
            <a:r>
              <a:rPr lang="nl-NL" dirty="0"/>
              <a:t>model moest worden aangepast na de experimenten van </a:t>
            </a:r>
            <a:r>
              <a:rPr lang="nl-NL" dirty="0" err="1"/>
              <a:t>Rutherford</a:t>
            </a:r>
            <a:endParaRPr lang="nl-NL" dirty="0"/>
          </a:p>
        </p:txBody>
      </p:sp>
      <p:pic>
        <p:nvPicPr>
          <p:cNvPr id="1026" name="Picture 2" descr="http://www.org.uva.nl/e-klassenpreview/november/SCH-CHZO/zouten/dalton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700808"/>
            <a:ext cx="116840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rg.uva.nl/e-klassenpreview/november/SCH-CHZO/zouten/thomson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772" y="3429000"/>
            <a:ext cx="1168401" cy="116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27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908720"/>
            <a:ext cx="6710536" cy="5415881"/>
          </a:xfrm>
        </p:spPr>
        <p:txBody>
          <a:bodyPr/>
          <a:lstStyle/>
          <a:p>
            <a:r>
              <a:rPr lang="nl-NL" dirty="0" err="1"/>
              <a:t>Rutherford</a:t>
            </a:r>
            <a:r>
              <a:rPr lang="nl-NL" dirty="0"/>
              <a:t> (1911)</a:t>
            </a:r>
          </a:p>
          <a:p>
            <a:pPr lvl="1"/>
            <a:r>
              <a:rPr lang="nl-NL" dirty="0"/>
              <a:t>atoom is bijna leeg</a:t>
            </a:r>
          </a:p>
          <a:p>
            <a:pPr lvl="1"/>
            <a:r>
              <a:rPr lang="nl-NL" dirty="0"/>
              <a:t>zware positief geladen kern</a:t>
            </a:r>
          </a:p>
          <a:p>
            <a:pPr lvl="1"/>
            <a:r>
              <a:rPr lang="nl-NL" dirty="0"/>
              <a:t>elektronen draaien rond de kern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Kon spectra van verschillende atomen niet verklaren</a:t>
            </a:r>
          </a:p>
          <a:p>
            <a:endParaRPr lang="nl-NL" dirty="0"/>
          </a:p>
        </p:txBody>
      </p:sp>
      <p:pic>
        <p:nvPicPr>
          <p:cNvPr id="5" name="SMnazk8bsZ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24192" y="1196752"/>
            <a:ext cx="3657600" cy="2057400"/>
          </a:xfrm>
          <a:prstGeom prst="rect">
            <a:avLst/>
          </a:prstGeom>
        </p:spPr>
      </p:pic>
      <p:pic>
        <p:nvPicPr>
          <p:cNvPr id="2050" name="Picture 2" descr="http://www.phys.tue.nl/TULO/ICT2001/materie/Image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4005064"/>
            <a:ext cx="1907977" cy="184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3.natuurkunde.nl/content_files/files/2705/original/supportBinaryFiles_referenceId_4_supportId_682990?141026347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25"/>
          <a:stretch/>
        </p:blipFill>
        <p:spPr bwMode="auto">
          <a:xfrm>
            <a:off x="1583618" y="4437112"/>
            <a:ext cx="571701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996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Atoom model van Bohr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990456" cy="4389437"/>
          </a:xfrm>
        </p:spPr>
        <p:txBody>
          <a:bodyPr/>
          <a:lstStyle/>
          <a:p>
            <a:r>
              <a:rPr lang="nl-NL" dirty="0"/>
              <a:t>Aannames</a:t>
            </a:r>
          </a:p>
          <a:p>
            <a:pPr lvl="1"/>
            <a:r>
              <a:rPr lang="nl-NL" dirty="0"/>
              <a:t>elektronen zitten stationaire banen (schillen)</a:t>
            </a:r>
          </a:p>
          <a:p>
            <a:pPr lvl="1"/>
            <a:r>
              <a:rPr lang="nl-NL" dirty="0"/>
              <a:t>atomen kunnen energie opnemen waardoor elektronen naar een hogere schil gaan (absorptie)</a:t>
            </a:r>
          </a:p>
          <a:p>
            <a:pPr lvl="1"/>
            <a:r>
              <a:rPr lang="nl-NL" dirty="0"/>
              <a:t>als ze terugvallen naar een lagere schil zenden ze energie uit:  </a:t>
            </a:r>
            <a:r>
              <a:rPr lang="el-GR" dirty="0"/>
              <a:t>Δ</a:t>
            </a:r>
            <a:r>
              <a:rPr lang="nl-NL" i="1" dirty="0"/>
              <a:t>E</a:t>
            </a:r>
            <a:r>
              <a:rPr lang="nl-NL" dirty="0"/>
              <a:t> = </a:t>
            </a:r>
            <a:r>
              <a:rPr lang="nl-NL" i="1" dirty="0" err="1"/>
              <a:t>hf</a:t>
            </a:r>
            <a:r>
              <a:rPr lang="nl-NL" i="1" dirty="0"/>
              <a:t> </a:t>
            </a:r>
            <a:r>
              <a:rPr lang="nl-NL" dirty="0"/>
              <a:t>(emissie)</a:t>
            </a:r>
          </a:p>
        </p:txBody>
      </p:sp>
      <p:pic>
        <p:nvPicPr>
          <p:cNvPr id="4" name="Picture 2" descr="https://upload.wikimedia.org/wikipedia/commons/thumb/5/55/Bohr-atom-PAR.svg/260px-Bohr-atom-PA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420888"/>
            <a:ext cx="389353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273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1942"/>
          </a:xfrm>
        </p:spPr>
        <p:txBody>
          <a:bodyPr/>
          <a:lstStyle/>
          <a:p>
            <a:r>
              <a:rPr lang="nl-NL" dirty="0"/>
              <a:t>Waterstofatoom volgens Bohr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56792"/>
                <a:ext cx="6062464" cy="4767809"/>
              </a:xfrm>
            </p:spPr>
            <p:txBody>
              <a:bodyPr/>
              <a:lstStyle/>
              <a:p>
                <a:r>
                  <a:rPr lang="nl-NL" dirty="0"/>
                  <a:t>laagste schil = grondtoestand</a:t>
                </a:r>
              </a:p>
              <a:p>
                <a:r>
                  <a:rPr lang="nl-NL" dirty="0"/>
                  <a:t>hogere schil = aangeslagen toestand</a:t>
                </a:r>
              </a:p>
              <a:p>
                <a:endParaRPr lang="nl-NL" dirty="0"/>
              </a:p>
              <a:p>
                <a:pPr marL="44291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=1, 2, 3 …</m:t>
                      </m:r>
                    </m:oMath>
                  </m:oMathPara>
                </a14:m>
                <a:endParaRPr lang="nl-NL" dirty="0"/>
              </a:p>
              <a:p>
                <a:pPr marL="442913" indent="0">
                  <a:buNone/>
                </a:pPr>
                <a:endParaRPr lang="nl-NL" dirty="0"/>
              </a:p>
              <a:p>
                <a:r>
                  <a:rPr lang="nl-NL" i="1" dirty="0"/>
                  <a:t>E</a:t>
                </a:r>
                <a:r>
                  <a:rPr lang="nl-NL" baseline="-25000" dirty="0"/>
                  <a:t>1</a:t>
                </a:r>
                <a:r>
                  <a:rPr lang="nl-NL" dirty="0"/>
                  <a:t>= -13,6 eV en </a:t>
                </a:r>
                <a:r>
                  <a:rPr lang="nl-NL" i="1" dirty="0"/>
                  <a:t>r</a:t>
                </a:r>
                <a:r>
                  <a:rPr lang="nl-NL" baseline="-25000" dirty="0"/>
                  <a:t>1</a:t>
                </a:r>
                <a:r>
                  <a:rPr lang="nl-NL" dirty="0"/>
                  <a:t> = 5,3 x 10</a:t>
                </a:r>
                <a:r>
                  <a:rPr lang="nl-NL" baseline="30000" dirty="0"/>
                  <a:t>-11 </a:t>
                </a:r>
                <a:r>
                  <a:rPr lang="nl-NL" dirty="0"/>
                  <a:t>m</a:t>
                </a:r>
              </a:p>
              <a:p>
                <a:r>
                  <a:rPr lang="nl-NL" dirty="0"/>
                  <a:t>n = ∞: ionisatie</a:t>
                </a:r>
              </a:p>
              <a:p>
                <a:r>
                  <a:rPr lang="nl-NL" dirty="0"/>
                  <a:t>Deel van het spectrum kan hiermee verklaard worden: </a:t>
                </a:r>
                <a:r>
                  <a:rPr lang="nl-NL" dirty="0" err="1"/>
                  <a:t>Balmer</a:t>
                </a:r>
                <a:r>
                  <a:rPr lang="nl-NL" dirty="0"/>
                  <a:t>, </a:t>
                </a:r>
                <a:r>
                  <a:rPr lang="nl-NL" dirty="0" err="1"/>
                  <a:t>Passchen</a:t>
                </a:r>
                <a:r>
                  <a:rPr lang="nl-NL" dirty="0"/>
                  <a:t>, Lyman-reeksen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56792"/>
                <a:ext cx="6062464" cy="4767809"/>
              </a:xfrm>
              <a:blipFill rotWithShape="0">
                <a:blip r:embed="rId2"/>
                <a:stretch>
                  <a:fillRect l="-1207" t="-1022" b="-5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upload.wikimedia.org/wikipedia/commons/thumb/b/b2/Hydrogen_transitions.svg/400px-Hydrogen_transition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094" y="836712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aff.science.uu.nl/~hoekz103/wwwpmn/fig/enivea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1" y="4000287"/>
            <a:ext cx="2016224" cy="23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ikhef.nl/~jo/quantum/qm/website/hovo2004/img40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9"/>
          <a:stretch/>
        </p:blipFill>
        <p:spPr bwMode="auto">
          <a:xfrm>
            <a:off x="9162428" y="3844528"/>
            <a:ext cx="3002182" cy="268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624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Probleem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Met het model van Bohr kon wel dingen verklaard worden, maar waarom het zo was ….</a:t>
            </a:r>
          </a:p>
        </p:txBody>
      </p:sp>
    </p:spTree>
    <p:extLst>
      <p:ext uri="{BB962C8B-B14F-4D97-AF65-F5344CB8AC3E}">
        <p14:creationId xmlns:p14="http://schemas.microsoft.com/office/powerpoint/2010/main" val="4201299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Spectroscopie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982344" cy="4389437"/>
          </a:xfrm>
        </p:spPr>
        <p:txBody>
          <a:bodyPr/>
          <a:lstStyle/>
          <a:p>
            <a:r>
              <a:rPr lang="nl-NL" dirty="0"/>
              <a:t>De tak van de natuurkunde die zich bezig houdt met het onderzoeken van absorptie en emissiespectra</a:t>
            </a:r>
            <a:endParaRPr lang="en-US" dirty="0"/>
          </a:p>
        </p:txBody>
      </p:sp>
      <p:pic>
        <p:nvPicPr>
          <p:cNvPr id="2050" name="Picture 2" descr="https://wetenschapsschool.nl/chapter/spectrum/absorptie_en_emiss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3717032"/>
            <a:ext cx="556052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7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5C57D-7D6B-4430-8F5F-9185BDB9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11.1 Straling van sterren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17E0FA-3C8A-4ABE-911D-83EA75263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astrologie, astronomie en astrofysica van elkaar onderscheiden</a:t>
            </a:r>
          </a:p>
          <a:p>
            <a:pPr lvl="1"/>
            <a:r>
              <a:rPr lang="nl-NL" dirty="0"/>
              <a:t>uitleggen waarom met je met een optische telescoop meer kunt waarnemen dan met het blote oog</a:t>
            </a:r>
          </a:p>
          <a:p>
            <a:pPr lvl="1"/>
            <a:r>
              <a:rPr lang="nl-NL" dirty="0"/>
              <a:t>aangeven welke golflengtes de aardse atmosfeer doorlaat</a:t>
            </a:r>
          </a:p>
          <a:p>
            <a:pPr lvl="1"/>
            <a:r>
              <a:rPr lang="nl-NL" dirty="0"/>
              <a:t>uitleggen wat radiotelescopie is</a:t>
            </a:r>
          </a:p>
          <a:p>
            <a:pPr lvl="1"/>
            <a:r>
              <a:rPr lang="nl-NL" dirty="0"/>
              <a:t>uitleggen wat een ruimtetelescoop is</a:t>
            </a:r>
          </a:p>
        </p:txBody>
      </p:sp>
    </p:spTree>
    <p:extLst>
      <p:ext uri="{BB962C8B-B14F-4D97-AF65-F5344CB8AC3E}">
        <p14:creationId xmlns:p14="http://schemas.microsoft.com/office/powerpoint/2010/main" val="1522151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Emissie en absorptiespectrum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126360" cy="4389437"/>
          </a:xfrm>
        </p:spPr>
        <p:txBody>
          <a:bodyPr/>
          <a:lstStyle/>
          <a:p>
            <a:r>
              <a:rPr lang="nl-NL" dirty="0"/>
              <a:t>uit het binnenste van de zon komt een continue spectrum (alle kleuren)</a:t>
            </a:r>
          </a:p>
          <a:p>
            <a:r>
              <a:rPr lang="nl-NL" dirty="0"/>
              <a:t>atomen in de atmosfeer van de zon absorberen alleen licht met bepaalde golflengtes</a:t>
            </a:r>
          </a:p>
          <a:p>
            <a:r>
              <a:rPr lang="nl-NL" dirty="0"/>
              <a:t>een tijdje later wordt dit licht in een andere richting weer uitgezonden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9" t="1448" b="17410"/>
          <a:stretch/>
        </p:blipFill>
        <p:spPr>
          <a:xfrm>
            <a:off x="5807968" y="2132856"/>
            <a:ext cx="4464496" cy="3254312"/>
          </a:xfrm>
          <a:prstGeom prst="rect">
            <a:avLst/>
          </a:prstGeom>
        </p:spPr>
      </p:pic>
      <p:sp>
        <p:nvSpPr>
          <p:cNvPr id="5" name="Rechteraccolade 4"/>
          <p:cNvSpPr/>
          <p:nvPr/>
        </p:nvSpPr>
        <p:spPr>
          <a:xfrm rot="5400000">
            <a:off x="9192344" y="4844082"/>
            <a:ext cx="252028" cy="1404156"/>
          </a:xfrm>
          <a:prstGeom prst="rightBrace">
            <a:avLst>
              <a:gd name="adj1" fmla="val 8333"/>
              <a:gd name="adj2" fmla="val 5100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raccolade 5"/>
          <p:cNvSpPr/>
          <p:nvPr/>
        </p:nvSpPr>
        <p:spPr>
          <a:xfrm>
            <a:off x="10416480" y="2355856"/>
            <a:ext cx="252028" cy="1937240"/>
          </a:xfrm>
          <a:prstGeom prst="rightBrace">
            <a:avLst>
              <a:gd name="adj1" fmla="val 8333"/>
              <a:gd name="adj2" fmla="val 5100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vak 6"/>
          <p:cNvSpPr txBox="1"/>
          <p:nvPr/>
        </p:nvSpPr>
        <p:spPr>
          <a:xfrm>
            <a:off x="10668508" y="300131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absorptie-</a:t>
            </a:r>
          </a:p>
          <a:p>
            <a:r>
              <a:rPr lang="nl-NL" dirty="0"/>
              <a:t>spectrum</a:t>
            </a:r>
            <a:endParaRPr lang="en-US" dirty="0"/>
          </a:p>
        </p:txBody>
      </p:sp>
      <p:sp>
        <p:nvSpPr>
          <p:cNvPr id="8" name="Tekstvak 7"/>
          <p:cNvSpPr txBox="1"/>
          <p:nvPr/>
        </p:nvSpPr>
        <p:spPr>
          <a:xfrm>
            <a:off x="8671636" y="570515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emissie-</a:t>
            </a:r>
          </a:p>
          <a:p>
            <a:r>
              <a:rPr lang="nl-NL" dirty="0"/>
              <a:t>spectrum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40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Fraunhoferlijnen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5"/>
            <a:ext cx="10972800" cy="773756"/>
          </a:xfrm>
        </p:spPr>
        <p:txBody>
          <a:bodyPr/>
          <a:lstStyle/>
          <a:p>
            <a:r>
              <a:rPr lang="nl-NL" dirty="0"/>
              <a:t>De ontbrekende lijnen het spectrum van de zon heten fraunhoferlijnen</a:t>
            </a:r>
            <a:endParaRPr lang="en-US" dirty="0"/>
          </a:p>
        </p:txBody>
      </p:sp>
      <p:pic>
        <p:nvPicPr>
          <p:cNvPr id="4" name="Picture 2" descr="https://wetenschapsschool.nl/chapter/spectrum/fraunhoferlijn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2682452"/>
            <a:ext cx="6891028" cy="216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215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 </a:t>
            </a:r>
          </a:p>
          <a:p>
            <a:pPr marL="0" indent="0">
              <a:buNone/>
            </a:pPr>
            <a:r>
              <a:rPr lang="nl-NL" dirty="0"/>
              <a:t>    13-23 (2 lessen)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43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11.3 Snelheid </a:t>
            </a:r>
            <a:r>
              <a:rPr lang="nl-NL"/>
              <a:t>van sterren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sq-AL" dirty="0"/>
              <a:t>deze</a:t>
            </a:r>
            <a:r>
              <a:rPr lang="en-US" dirty="0"/>
              <a:t> </a:t>
            </a:r>
            <a:r>
              <a:rPr lang="en-US" dirty="0" err="1"/>
              <a:t>paragraaf</a:t>
            </a:r>
            <a:r>
              <a:rPr lang="en-US" dirty="0"/>
              <a:t> </a:t>
            </a:r>
            <a:r>
              <a:rPr lang="en-US" dirty="0" err="1"/>
              <a:t>kun</a:t>
            </a:r>
            <a:r>
              <a:rPr lang="en-US" dirty="0"/>
              <a:t> je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uitleggen hoe de afstand en de tangentiele snelheid van een ster met hoekmetingen kunnen worden bepaald</a:t>
            </a:r>
          </a:p>
          <a:p>
            <a:pPr lvl="1"/>
            <a:r>
              <a:rPr lang="nl-NL" dirty="0"/>
              <a:t>uitleggen hoe het </a:t>
            </a:r>
            <a:r>
              <a:rPr lang="nl-NL" dirty="0" err="1"/>
              <a:t>doppler-effect</a:t>
            </a:r>
            <a:r>
              <a:rPr lang="nl-NL" dirty="0"/>
              <a:t> leidt tot rood- en blauwverschuivingen</a:t>
            </a:r>
          </a:p>
          <a:p>
            <a:pPr lvl="1"/>
            <a:r>
              <a:rPr lang="nl-NL" dirty="0"/>
              <a:t>uit de </a:t>
            </a:r>
            <a:r>
              <a:rPr lang="nl-NL" dirty="0" err="1"/>
              <a:t>doppler-verschuiving</a:t>
            </a:r>
            <a:r>
              <a:rPr lang="nl-NL" dirty="0"/>
              <a:t> van spectraallijnen de radiale snelheid van sterren berekenen</a:t>
            </a:r>
          </a:p>
          <a:p>
            <a:pPr lvl="1"/>
            <a:r>
              <a:rPr lang="nl-NL" dirty="0"/>
              <a:t>het verband uitleggen tussen een uitdijend heelal en de oerknal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22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AFCD8-B03E-4298-AE57-ED3CA195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07926"/>
          </a:xfrm>
        </p:spPr>
        <p:txBody>
          <a:bodyPr/>
          <a:lstStyle/>
          <a:p>
            <a:r>
              <a:rPr lang="nl-NL" dirty="0"/>
              <a:t>Bepalen van de afstand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616DEA-C20D-4E30-8ED8-CF1F128F0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776"/>
            <a:ext cx="5492489" cy="4911825"/>
          </a:xfrm>
        </p:spPr>
        <p:txBody>
          <a:bodyPr/>
          <a:lstStyle/>
          <a:p>
            <a:r>
              <a:rPr lang="nl-NL" dirty="0"/>
              <a:t>stap 1: bepaal de hoek van een ster t.o.v. lijn aarde-zon</a:t>
            </a:r>
          </a:p>
          <a:p>
            <a:r>
              <a:rPr lang="nl-NL" dirty="0"/>
              <a:t>stap 2: bepaal een halfjaar later opnieuw de hoek</a:t>
            </a:r>
          </a:p>
          <a:p>
            <a:r>
              <a:rPr lang="nl-NL" dirty="0"/>
              <a:t>je meet een andere hoek omdat de aarde om de zon draait</a:t>
            </a:r>
          </a:p>
          <a:p>
            <a:r>
              <a:rPr lang="nl-NL" dirty="0"/>
              <a:t>halve hoekverschil = parallax </a:t>
            </a:r>
            <a:r>
              <a:rPr lang="nl-NL" i="1" dirty="0"/>
              <a:t>p</a:t>
            </a:r>
          </a:p>
          <a:p>
            <a:r>
              <a:rPr lang="nl-NL" i="1" dirty="0"/>
              <a:t>p = </a:t>
            </a:r>
            <a:r>
              <a:rPr lang="nl-NL" dirty="0"/>
              <a:t>1 boogseconde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i="1" dirty="0">
                <a:sym typeface="Wingdings" panose="05000000000000000000" pitchFamily="2" charset="2"/>
              </a:rPr>
              <a:t>d</a:t>
            </a:r>
            <a:r>
              <a:rPr lang="nl-NL" dirty="0">
                <a:sym typeface="Wingdings" panose="05000000000000000000" pitchFamily="2" charset="2"/>
              </a:rPr>
              <a:t> = 1 parsec</a:t>
            </a:r>
          </a:p>
          <a:p>
            <a:r>
              <a:rPr lang="nl-NL" dirty="0">
                <a:sym typeface="Wingdings" panose="05000000000000000000" pitchFamily="2" charset="2"/>
              </a:rPr>
              <a:t>1 parsec (pc) = 3,26 </a:t>
            </a:r>
            <a:r>
              <a:rPr lang="nl-NL" dirty="0" err="1">
                <a:sym typeface="Wingdings" panose="05000000000000000000" pitchFamily="2" charset="2"/>
              </a:rPr>
              <a:t>lj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i="1" dirty="0">
                <a:sym typeface="Wingdings" panose="05000000000000000000" pitchFamily="2" charset="2"/>
              </a:rPr>
              <a:t>d</a:t>
            </a:r>
            <a:r>
              <a:rPr lang="nl-NL" dirty="0">
                <a:sym typeface="Wingdings" panose="05000000000000000000" pitchFamily="2" charset="2"/>
              </a:rPr>
              <a:t> ~ 1/</a:t>
            </a:r>
            <a:r>
              <a:rPr lang="nl-NL" i="1" dirty="0">
                <a:sym typeface="Wingdings" panose="05000000000000000000" pitchFamily="2" charset="2"/>
              </a:rPr>
              <a:t>p </a:t>
            </a:r>
            <a:r>
              <a:rPr lang="nl-NL" dirty="0">
                <a:sym typeface="Wingdings" panose="05000000000000000000" pitchFamily="2" charset="2"/>
              </a:rPr>
              <a:t>(kleinere hoek  grotere </a:t>
            </a:r>
            <a:r>
              <a:rPr lang="nl-NL" i="1" dirty="0">
                <a:sym typeface="Wingdings" panose="05000000000000000000" pitchFamily="2" charset="2"/>
              </a:rPr>
              <a:t>d</a:t>
            </a:r>
            <a:r>
              <a:rPr lang="nl-NL" dirty="0">
                <a:sym typeface="Wingdings" panose="05000000000000000000" pitchFamily="2" charset="2"/>
              </a:rPr>
              <a:t>)</a:t>
            </a:r>
            <a:endParaRPr lang="nl-NL" i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2F4FE31-0F12-4E6B-820B-49CDD1A0A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00808"/>
            <a:ext cx="5593462" cy="270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92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067BE-2B49-4AF8-9B77-57295453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radiale en tangentiele snelheid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99EECF-C074-4F2A-B421-0C8F60B48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164"/>
            <a:ext cx="6350496" cy="4389437"/>
          </a:xfrm>
        </p:spPr>
        <p:txBody>
          <a:bodyPr/>
          <a:lstStyle/>
          <a:p>
            <a:r>
              <a:rPr lang="nl-NL" dirty="0"/>
              <a:t>De snelheid van een ster kun je ontbinden in 2 componenten</a:t>
            </a:r>
          </a:p>
          <a:p>
            <a:pPr lvl="1"/>
            <a:r>
              <a:rPr lang="nl-NL" dirty="0"/>
              <a:t>radiale snelheid is de component van de snelheid in de richting van aarde-ster</a:t>
            </a:r>
          </a:p>
          <a:p>
            <a:pPr lvl="1"/>
            <a:r>
              <a:rPr lang="nl-NL" dirty="0"/>
              <a:t>tangentiele snelheid is de component loodrecht op de richting aarde-ster</a:t>
            </a:r>
          </a:p>
          <a:p>
            <a:pPr lvl="1"/>
            <a:r>
              <a:rPr lang="nl-NL" dirty="0"/>
              <a:t>de tangentiele snelheid kun je bepalen door de ster aan de hemelbol te volgen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87C022-174F-49F2-8CD3-0B7D5146B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1988840"/>
            <a:ext cx="2520280" cy="354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96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Radiale snelheid en dopplereffect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88840"/>
            <a:ext cx="4046240" cy="4335760"/>
          </a:xfrm>
        </p:spPr>
        <p:txBody>
          <a:bodyPr/>
          <a:lstStyle/>
          <a:p>
            <a:r>
              <a:rPr lang="nl-NL" dirty="0"/>
              <a:t>De toon is hoger is als de geluidsbron naar je toekomt en lager als hij van je weggaat.</a:t>
            </a:r>
          </a:p>
        </p:txBody>
      </p:sp>
      <p:pic>
        <p:nvPicPr>
          <p:cNvPr id="5" name="Fire Engine siren demonstrates the Doppler Effec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47928" y="2060848"/>
            <a:ext cx="4614809" cy="323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1942"/>
          </a:xfrm>
        </p:spPr>
        <p:txBody>
          <a:bodyPr/>
          <a:lstStyle/>
          <a:p>
            <a:r>
              <a:rPr lang="nl-NL" dirty="0"/>
              <a:t>Doppler effect bewegende bron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5735960" y="1772816"/>
                <a:ext cx="6278488" cy="5040560"/>
              </a:xfrm>
            </p:spPr>
            <p:txBody>
              <a:bodyPr/>
              <a:lstStyle/>
              <a:p>
                <a:r>
                  <a:rPr lang="nl-NL" dirty="0"/>
                  <a:t>boven geldt: </a:t>
                </a:r>
                <a:r>
                  <a:rPr lang="el-GR" i="1" dirty="0"/>
                  <a:t>λ</a:t>
                </a:r>
                <a:r>
                  <a:rPr lang="nl-NL" i="1" dirty="0"/>
                  <a:t> = v/f</a:t>
                </a:r>
              </a:p>
              <a:p>
                <a:r>
                  <a:rPr lang="nl-NL" dirty="0"/>
                  <a:t>onder geldt: </a:t>
                </a:r>
                <a:r>
                  <a:rPr lang="el-GR" i="1" dirty="0"/>
                  <a:t>λ</a:t>
                </a:r>
                <a:r>
                  <a:rPr lang="nl-NL" i="1" baseline="30000" dirty="0"/>
                  <a:t>*</a:t>
                </a:r>
                <a:r>
                  <a:rPr lang="nl-NL" i="1" dirty="0"/>
                  <a:t> = (v – </a:t>
                </a:r>
                <a:r>
                  <a:rPr lang="nl-NL" i="1" dirty="0" err="1"/>
                  <a:t>v</a:t>
                </a:r>
                <a:r>
                  <a:rPr lang="nl-NL" i="1" baseline="-25000" dirty="0" err="1"/>
                  <a:t>b</a:t>
                </a:r>
                <a:r>
                  <a:rPr lang="nl-NL" i="1" dirty="0"/>
                  <a:t>) / f</a:t>
                </a:r>
              </a:p>
              <a:p>
                <a:endParaRPr lang="nl-NL" dirty="0"/>
              </a:p>
              <a:p>
                <a:r>
                  <a:rPr lang="nl-NL" dirty="0"/>
                  <a:t>voor het verschil in golflengte </a:t>
                </a:r>
                <a:r>
                  <a:rPr lang="el-GR" dirty="0"/>
                  <a:t>Δλ</a:t>
                </a:r>
                <a:r>
                  <a:rPr lang="nl-NL" dirty="0"/>
                  <a:t> geldt:</a:t>
                </a:r>
                <a:endParaRPr lang="nl-NL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</m:oMath>
                  </m:oMathPara>
                </a14:m>
                <a:endParaRPr lang="nl-NL" dirty="0"/>
              </a:p>
              <a:p>
                <a:r>
                  <a:rPr lang="nl-NL" dirty="0"/>
                  <a:t>nog combineren met </a:t>
                </a:r>
                <a:r>
                  <a:rPr lang="nl-NL" i="1" dirty="0"/>
                  <a:t>f</a:t>
                </a:r>
                <a:r>
                  <a:rPr lang="nl-NL" dirty="0"/>
                  <a:t> = </a:t>
                </a:r>
                <a:r>
                  <a:rPr lang="nl-NL" i="1" dirty="0"/>
                  <a:t>v/</a:t>
                </a:r>
                <a:r>
                  <a:rPr lang="el-GR" i="1" dirty="0"/>
                  <a:t> λ</a:t>
                </a:r>
                <a:endParaRPr lang="nl-NL" i="1" dirty="0"/>
              </a:p>
              <a:p>
                <a:endParaRPr lang="nl-NL" dirty="0">
                  <a:sym typeface="Wingdings" panose="05000000000000000000" pitchFamily="2" charset="2"/>
                </a:endParaRPr>
              </a:p>
              <a:p>
                <a:pPr marL="26511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𝜆</m:t>
                              </m:r>
                            </m:den>
                          </m:f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 → 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𝜆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𝜆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nl-NL" dirty="0">
                  <a:sym typeface="Wingdings" panose="05000000000000000000" pitchFamily="2" charset="2"/>
                </a:endParaRP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5960" y="1772816"/>
                <a:ext cx="6278488" cy="5040560"/>
              </a:xfrm>
              <a:blipFill rotWithShape="0">
                <a:blip r:embed="rId2"/>
                <a:stretch>
                  <a:fillRect l="-1262" t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3645024"/>
            <a:ext cx="4962958" cy="223224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51384" y="1772816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Auto rijdt met een snelheid van 25 m/s en laat een toon horen van 750 Hz. Waarnemer staat op 343 m en de geluidssnelheid </a:t>
            </a:r>
            <a:r>
              <a:rPr lang="nl-NL" i="1" dirty="0"/>
              <a:t>v</a:t>
            </a:r>
            <a:r>
              <a:rPr lang="nl-NL" dirty="0"/>
              <a:t> is 343 m/s. </a:t>
            </a:r>
          </a:p>
          <a:p>
            <a:endParaRPr lang="nl-NL" dirty="0"/>
          </a:p>
          <a:p>
            <a:r>
              <a:rPr lang="nl-NL" dirty="0"/>
              <a:t>Wat is het verschil tussen een stilstaande en rijdende auto na één seconde?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4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923950"/>
          </a:xfrm>
        </p:spPr>
        <p:txBody>
          <a:bodyPr/>
          <a:lstStyle/>
          <a:p>
            <a:r>
              <a:rPr lang="nl-NL" dirty="0"/>
              <a:t>Sterrenlicht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88840"/>
                <a:ext cx="6782544" cy="4389437"/>
              </a:xfrm>
            </p:spPr>
            <p:txBody>
              <a:bodyPr/>
              <a:lstStyle/>
              <a:p>
                <a:r>
                  <a:rPr lang="nl-NL" dirty="0"/>
                  <a:t>Doppler effect geldt ook licht:</a:t>
                </a:r>
              </a:p>
              <a:p>
                <a:pPr marL="5397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𝜆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𝜆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𝑣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   →   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nl-NL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Δ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𝜆</m:t>
                              </m:r>
                            </m:e>
                          </m:d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𝜆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nl-NL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    </m:t>
                      </m:r>
                    </m:oMath>
                  </m:oMathPara>
                </a14:m>
                <a:endParaRPr lang="en-US" dirty="0"/>
              </a:p>
              <a:p>
                <a:endParaRPr lang="nl-NL" dirty="0"/>
              </a:p>
              <a:p>
                <a:r>
                  <a:rPr lang="nl-NL" dirty="0"/>
                  <a:t>Roodverschuiving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/>
                  <a:t>In een uitdijend heelal bewegen de meeste sterren van ons vandaan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/>
                  <a:t>golven worden uitgerekt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>
                    <a:sym typeface="Wingdings" panose="05000000000000000000" pitchFamily="2" charset="2"/>
                  </a:rPr>
                  <a:t>grotere golflengte   roder licht</a:t>
                </a: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88840"/>
                <a:ext cx="6782544" cy="4389437"/>
              </a:xfrm>
              <a:blipFill>
                <a:blip r:embed="rId2"/>
                <a:stretch>
                  <a:fillRect l="-1078" t="-11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File:Redshift blueshift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933056"/>
            <a:ext cx="2688233" cy="1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0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704850"/>
            <a:ext cx="9299376" cy="857250"/>
          </a:xfrm>
        </p:spPr>
        <p:txBody>
          <a:bodyPr/>
          <a:lstStyle/>
          <a:p>
            <a:r>
              <a:rPr lang="nl-NL" dirty="0"/>
              <a:t>Een voorbeeld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9416" y="1628800"/>
            <a:ext cx="3024336" cy="4320480"/>
          </a:xfrm>
        </p:spPr>
        <p:txBody>
          <a:bodyPr/>
          <a:lstStyle/>
          <a:p>
            <a:r>
              <a:rPr lang="nl-NL" dirty="0"/>
              <a:t>Waterstof en helium komen op bijna alle hemellichamen voor </a:t>
            </a:r>
          </a:p>
          <a:p>
            <a:r>
              <a:rPr lang="nl-NL" dirty="0"/>
              <a:t>Uit de verschuiving van de absorptie lijnen kun je de snelheid bepalen</a:t>
            </a:r>
          </a:p>
        </p:txBody>
      </p:sp>
      <p:pic>
        <p:nvPicPr>
          <p:cNvPr id="2050" name="Picture 2" descr="http://stokes.byu.edu/teaching_resources/redsh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1628800"/>
            <a:ext cx="7239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3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11.1 Straling </a:t>
            </a:r>
            <a:r>
              <a:rPr lang="nl-NL"/>
              <a:t>van sterren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Astronomie: nauwkeurig waarnemingen doen in het heelal</a:t>
            </a:r>
          </a:p>
          <a:p>
            <a:pPr lvl="1"/>
            <a:r>
              <a:rPr lang="nl-NL" dirty="0"/>
              <a:t>blote oog</a:t>
            </a:r>
          </a:p>
          <a:p>
            <a:pPr lvl="1"/>
            <a:r>
              <a:rPr lang="nl-NL" dirty="0"/>
              <a:t>telescopen</a:t>
            </a:r>
          </a:p>
          <a:p>
            <a:pPr lvl="1"/>
            <a:endParaRPr lang="nl-NL" dirty="0"/>
          </a:p>
          <a:p>
            <a:r>
              <a:rPr lang="nl-NL" dirty="0"/>
              <a:t>Astrofysica: modellen maken waarmee je de waarnemingen kunt verklaren</a:t>
            </a:r>
          </a:p>
          <a:p>
            <a:endParaRPr lang="nl-NL" dirty="0"/>
          </a:p>
          <a:p>
            <a:r>
              <a:rPr lang="nl-NL" dirty="0"/>
              <a:t>Astrologie: horoscopen 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67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Dubbelster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118248" cy="4389437"/>
          </a:xfrm>
        </p:spPr>
        <p:txBody>
          <a:bodyPr/>
          <a:lstStyle/>
          <a:p>
            <a:r>
              <a:rPr lang="nl-NL" dirty="0"/>
              <a:t>Twee sterren draaien in dezelfde de richting om elkaar heen 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Als de “rode” ster nadert, gaat de “groene” juist de ander kant op</a:t>
            </a:r>
          </a:p>
          <a:p>
            <a:r>
              <a:rPr lang="nl-NL" dirty="0">
                <a:sym typeface="Wingdings" panose="05000000000000000000" pitchFamily="2" charset="2"/>
              </a:rPr>
              <a:t>De absorptie lijn splitst zich op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1276350"/>
            <a:ext cx="7023526" cy="478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53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wet van Hubble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164"/>
                <a:ext cx="6278488" cy="4389437"/>
              </a:xfrm>
            </p:spPr>
            <p:txBody>
              <a:bodyPr/>
              <a:lstStyle/>
              <a:p>
                <a:r>
                  <a:rPr lang="nl-NL" dirty="0"/>
                  <a:t>sterren die verder weg staan bewegen sneller:</a:t>
                </a:r>
              </a:p>
              <a:p>
                <a:pPr marL="7159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nl-NL" b="0" dirty="0"/>
              </a:p>
              <a:p>
                <a:pPr marL="342900" indent="-342900"/>
                <a:r>
                  <a:rPr lang="nl-NL" i="1" dirty="0"/>
                  <a:t>met</a:t>
                </a:r>
              </a:p>
              <a:p>
                <a:pPr marL="709613" lvl="1" indent="-342900"/>
                <a:r>
                  <a:rPr lang="nl-NL" i="1" dirty="0"/>
                  <a:t>H</a:t>
                </a:r>
                <a:r>
                  <a:rPr lang="nl-NL" baseline="-25000" dirty="0"/>
                  <a:t>0 </a:t>
                </a:r>
                <a:r>
                  <a:rPr lang="nl-NL" dirty="0"/>
                  <a:t>= Hubbleconstante = 2,28 x 10</a:t>
                </a:r>
                <a:r>
                  <a:rPr lang="nl-NL" baseline="30000" dirty="0"/>
                  <a:t>-18</a:t>
                </a:r>
                <a:r>
                  <a:rPr lang="nl-NL" dirty="0"/>
                  <a:t> s</a:t>
                </a:r>
                <a:r>
                  <a:rPr lang="nl-NL" baseline="30000" dirty="0"/>
                  <a:t>-1</a:t>
                </a:r>
              </a:p>
              <a:p>
                <a:pPr marL="342900" indent="-342900"/>
                <a:endParaRPr lang="nl-NL" baseline="30000" dirty="0"/>
              </a:p>
              <a:p>
                <a:pPr marL="342900" indent="-342900"/>
                <a:r>
                  <a:rPr lang="nl-NL" dirty="0"/>
                  <a:t>Voor de ouderdom van het heelal geldt (</a:t>
                </a:r>
                <a:r>
                  <a:rPr lang="nl-NL" i="1" dirty="0"/>
                  <a:t>v</a:t>
                </a:r>
                <a:r>
                  <a:rPr lang="nl-NL" dirty="0"/>
                  <a:t> = constant):</a:t>
                </a:r>
              </a:p>
              <a:p>
                <a:pPr marL="9906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=13,9⋅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jr</m:t>
                      </m:r>
                    </m:oMath>
                  </m:oMathPara>
                </a14:m>
                <a:endParaRPr lang="nl-NL" dirty="0"/>
              </a:p>
              <a:p>
                <a:pPr marL="342900" indent="-342900"/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164"/>
                <a:ext cx="6278488" cy="4389437"/>
              </a:xfrm>
              <a:blipFill rotWithShape="0">
                <a:blip r:embed="rId2"/>
                <a:stretch>
                  <a:fillRect l="-1165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my_hubble_numbers.gif (657×51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052736"/>
            <a:ext cx="4212233" cy="32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6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1BB40-65CA-48F4-84CB-07632C3C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C7F168-B28C-4182-AF13-8EFEEA208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opdrachten: 25 - 31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7566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B7D39-E92E-4876-9BAB-10D8FC82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11.4 Temperatuur van sterren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7E1F5D-19A9-49D2-BF33-D1EE42F73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uitleggen wat temperatuurstraling en stralingsevenwicht is</a:t>
            </a:r>
          </a:p>
          <a:p>
            <a:pPr lvl="1"/>
            <a:r>
              <a:rPr lang="nl-NL" dirty="0"/>
              <a:t>Planckkrommen beschrijven en interpreteren</a:t>
            </a:r>
          </a:p>
          <a:p>
            <a:pPr lvl="1"/>
            <a:r>
              <a:rPr lang="nl-NL" dirty="0"/>
              <a:t>berekeningen maken met de wet van Wien en Stefan-Boltzmann</a:t>
            </a:r>
          </a:p>
          <a:p>
            <a:pPr lvl="1"/>
            <a:r>
              <a:rPr lang="nl-NL" dirty="0"/>
              <a:t>kwadratenwet toepassen</a:t>
            </a:r>
          </a:p>
          <a:p>
            <a:pPr lvl="1"/>
            <a:r>
              <a:rPr lang="nl-NL" dirty="0"/>
              <a:t>uitleggen waar de waargenomen helderheid van een ster afhangt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40D3757-B855-449B-8256-F6B7BF21A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4978504"/>
            <a:ext cx="2679576" cy="141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61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gloeilamp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9376" y="6165304"/>
            <a:ext cx="4982344" cy="341707"/>
          </a:xfrm>
        </p:spPr>
        <p:txBody>
          <a:bodyPr/>
          <a:lstStyle/>
          <a:p>
            <a:r>
              <a:rPr lang="nl-NL" sz="1400" dirty="0"/>
              <a:t>https://www.youtube.com/watch?v=YnMP1Uj2nz0</a:t>
            </a:r>
          </a:p>
        </p:txBody>
      </p:sp>
      <p:pic>
        <p:nvPicPr>
          <p:cNvPr id="4" name="How a light bulb works 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51784" y="908719"/>
            <a:ext cx="7008779" cy="525658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67408" y="342900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Van roodgloeiend naar witgloeiend </a:t>
            </a:r>
          </a:p>
        </p:txBody>
      </p:sp>
    </p:spTree>
    <p:extLst>
      <p:ext uri="{BB962C8B-B14F-4D97-AF65-F5344CB8AC3E}">
        <p14:creationId xmlns:p14="http://schemas.microsoft.com/office/powerpoint/2010/main" val="3750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Wet van Wien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het filmpje zag je dat de kleur van licht afhangt van de temperatuur</a:t>
            </a:r>
          </a:p>
          <a:p>
            <a:pPr lvl="1"/>
            <a:r>
              <a:rPr lang="nl-NL" dirty="0"/>
              <a:t>lage spanning </a:t>
            </a:r>
            <a:r>
              <a:rPr lang="nl-NL" dirty="0">
                <a:sym typeface="Wingdings" panose="05000000000000000000" pitchFamily="2" charset="2"/>
              </a:rPr>
              <a:t> lage</a:t>
            </a:r>
            <a:r>
              <a:rPr lang="nl-NL" dirty="0"/>
              <a:t> temperatuur </a:t>
            </a:r>
            <a:r>
              <a:rPr lang="nl-NL" dirty="0">
                <a:sym typeface="Wingdings" panose="05000000000000000000" pitchFamily="2" charset="2"/>
              </a:rPr>
              <a:t>  oranje licht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hoge spanning  hoge temperatuur  wit licht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/>
              <a:t>Hetzelfde geldt ook voor sterren</a:t>
            </a:r>
          </a:p>
        </p:txBody>
      </p:sp>
    </p:spTree>
    <p:extLst>
      <p:ext uri="{BB962C8B-B14F-4D97-AF65-F5344CB8AC3E}">
        <p14:creationId xmlns:p14="http://schemas.microsoft.com/office/powerpoint/2010/main" val="3056680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1544" y="4797152"/>
            <a:ext cx="8229600" cy="1440160"/>
          </a:xfrm>
        </p:spPr>
        <p:txBody>
          <a:bodyPr/>
          <a:lstStyle/>
          <a:p>
            <a:r>
              <a:rPr lang="nl-NL" dirty="0"/>
              <a:t>Er geldt: </a:t>
            </a:r>
            <a:r>
              <a:rPr lang="el-GR" i="1" dirty="0"/>
              <a:t>λ</a:t>
            </a:r>
            <a:r>
              <a:rPr lang="nl-NL" baseline="-25000" dirty="0"/>
              <a:t>top</a:t>
            </a:r>
            <a:r>
              <a:rPr lang="nl-NL" dirty="0"/>
              <a:t> · </a:t>
            </a:r>
            <a:r>
              <a:rPr lang="nl-NL" i="1" dirty="0"/>
              <a:t>T</a:t>
            </a:r>
            <a:r>
              <a:rPr lang="nl-NL" dirty="0"/>
              <a:t> = </a:t>
            </a:r>
            <a:r>
              <a:rPr lang="nl-NL" i="1" dirty="0" err="1"/>
              <a:t>k</a:t>
            </a:r>
            <a:r>
              <a:rPr lang="nl-NL" baseline="-25000" dirty="0" err="1"/>
              <a:t>w</a:t>
            </a:r>
            <a:endParaRPr lang="nl-NL" baseline="-25000" dirty="0"/>
          </a:p>
          <a:p>
            <a:r>
              <a:rPr lang="nl-NL" dirty="0"/>
              <a:t>met </a:t>
            </a:r>
            <a:r>
              <a:rPr lang="nl-NL" i="1" dirty="0" err="1"/>
              <a:t>k</a:t>
            </a:r>
            <a:r>
              <a:rPr lang="nl-NL" baseline="-25000" dirty="0" err="1"/>
              <a:t>w</a:t>
            </a:r>
            <a:r>
              <a:rPr lang="nl-NL" dirty="0"/>
              <a:t> de constante van Wien: 2,8978 x 10</a:t>
            </a:r>
            <a:r>
              <a:rPr lang="nl-NL" baseline="30000" dirty="0"/>
              <a:t>-3</a:t>
            </a:r>
            <a:r>
              <a:rPr lang="nl-NL" dirty="0"/>
              <a:t> </a:t>
            </a:r>
            <a:r>
              <a:rPr lang="nl-NL" dirty="0" err="1"/>
              <a:t>m∙K</a:t>
            </a:r>
            <a:endParaRPr lang="nl-NL" dirty="0"/>
          </a:p>
          <a:p>
            <a:r>
              <a:rPr lang="nl-NL" dirty="0"/>
              <a:t>Planck-</a:t>
            </a:r>
            <a:r>
              <a:rPr lang="nl-NL" dirty="0" err="1"/>
              <a:t>kromme’s</a:t>
            </a:r>
            <a:r>
              <a:rPr lang="nl-NL" dirty="0"/>
              <a:t>  zijn berekend (</a:t>
            </a:r>
            <a:r>
              <a:rPr lang="nl-NL" dirty="0" err="1"/>
              <a:t>Binas</a:t>
            </a:r>
            <a:r>
              <a:rPr lang="nl-NL" dirty="0"/>
              <a:t> 22)</a:t>
            </a:r>
          </a:p>
        </p:txBody>
      </p:sp>
      <p:pic>
        <p:nvPicPr>
          <p:cNvPr id="1026" name="Picture 2" descr="http://www.spaceoffice.nl/blobs/spaceplaza/upload/images/planck_blackbody_radi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836712"/>
            <a:ext cx="6876678" cy="376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735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oppervlakte temperatuur van de zon is 5780 K</a:t>
            </a:r>
          </a:p>
          <a:p>
            <a:endParaRPr lang="nl-NL" dirty="0"/>
          </a:p>
          <a:p>
            <a:pPr>
              <a:buFontTx/>
              <a:buChar char="-"/>
            </a:pPr>
            <a:r>
              <a:rPr lang="nl-NL" dirty="0"/>
              <a:t>Bereken de golflengte die het meest voorkomt in zonlicht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uitwerking:</a:t>
            </a:r>
          </a:p>
          <a:p>
            <a:pPr>
              <a:buFontTx/>
              <a:buChar char="-"/>
            </a:pPr>
            <a:r>
              <a:rPr lang="el-GR" i="1" dirty="0"/>
              <a:t>λ</a:t>
            </a:r>
            <a:r>
              <a:rPr lang="nl-NL" baseline="-25000" dirty="0"/>
              <a:t>top</a:t>
            </a:r>
            <a:r>
              <a:rPr lang="nl-NL" dirty="0"/>
              <a:t> · </a:t>
            </a:r>
            <a:r>
              <a:rPr lang="nl-NL" i="1" dirty="0"/>
              <a:t>T</a:t>
            </a:r>
            <a:r>
              <a:rPr lang="nl-NL" dirty="0"/>
              <a:t> = </a:t>
            </a:r>
            <a:r>
              <a:rPr lang="nl-NL" i="1" dirty="0" err="1"/>
              <a:t>k</a:t>
            </a:r>
            <a:r>
              <a:rPr lang="nl-NL" baseline="-25000" dirty="0" err="1"/>
              <a:t>w</a:t>
            </a:r>
            <a:r>
              <a:rPr lang="nl-NL" baseline="-25000" dirty="0"/>
              <a:t>    </a:t>
            </a:r>
            <a:r>
              <a:rPr lang="nl-NL" dirty="0"/>
              <a:t>of</a:t>
            </a:r>
            <a:r>
              <a:rPr lang="nl-NL" baseline="-25000" dirty="0"/>
              <a:t>    </a:t>
            </a:r>
          </a:p>
          <a:p>
            <a:pPr>
              <a:buFontTx/>
              <a:buChar char="-"/>
            </a:pPr>
            <a:r>
              <a:rPr lang="el-GR" i="1" dirty="0">
                <a:sym typeface="Wingdings" panose="05000000000000000000" pitchFamily="2" charset="2"/>
              </a:rPr>
              <a:t>λ</a:t>
            </a:r>
            <a:r>
              <a:rPr lang="nl-NL" baseline="-25000" dirty="0">
                <a:sym typeface="Wingdings" panose="05000000000000000000" pitchFamily="2" charset="2"/>
              </a:rPr>
              <a:t>top</a:t>
            </a:r>
            <a:r>
              <a:rPr lang="nl-NL" dirty="0">
                <a:sym typeface="Wingdings" panose="05000000000000000000" pitchFamily="2" charset="2"/>
              </a:rPr>
              <a:t> = </a:t>
            </a:r>
            <a:r>
              <a:rPr lang="nl-NL" i="1" dirty="0" err="1">
                <a:sym typeface="Wingdings" panose="05000000000000000000" pitchFamily="2" charset="2"/>
              </a:rPr>
              <a:t>k</a:t>
            </a:r>
            <a:r>
              <a:rPr lang="nl-NL" baseline="-25000" dirty="0" err="1">
                <a:sym typeface="Wingdings" panose="05000000000000000000" pitchFamily="2" charset="2"/>
              </a:rPr>
              <a:t>w</a:t>
            </a:r>
            <a:r>
              <a:rPr lang="nl-NL" dirty="0">
                <a:sym typeface="Wingdings" panose="05000000000000000000" pitchFamily="2" charset="2"/>
              </a:rPr>
              <a:t> / </a:t>
            </a:r>
            <a:r>
              <a:rPr lang="nl-NL" i="1" dirty="0">
                <a:sym typeface="Wingdings" panose="05000000000000000000" pitchFamily="2" charset="2"/>
              </a:rPr>
              <a:t>T</a:t>
            </a:r>
            <a:r>
              <a:rPr lang="nl-NL" dirty="0">
                <a:sym typeface="Wingdings" panose="05000000000000000000" pitchFamily="2" charset="2"/>
              </a:rPr>
              <a:t> = 2,8978 x 10</a:t>
            </a:r>
            <a:r>
              <a:rPr lang="nl-NL" baseline="30000" dirty="0">
                <a:sym typeface="Wingdings" panose="05000000000000000000" pitchFamily="2" charset="2"/>
              </a:rPr>
              <a:t>-3</a:t>
            </a:r>
            <a:r>
              <a:rPr lang="nl-NL" dirty="0">
                <a:sym typeface="Wingdings" panose="05000000000000000000" pitchFamily="2" charset="2"/>
              </a:rPr>
              <a:t> / 5780 = 500 </a:t>
            </a:r>
            <a:r>
              <a:rPr lang="nl-NL" dirty="0" err="1">
                <a:sym typeface="Wingdings" panose="05000000000000000000" pitchFamily="2" charset="2"/>
              </a:rPr>
              <a:t>nm</a:t>
            </a:r>
            <a:r>
              <a:rPr lang="nl-NL" dirty="0">
                <a:sym typeface="Wingdings" panose="05000000000000000000" pitchFamily="2" charset="2"/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7274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Totaal uitgezonden vermogen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uitgezonden vermogen van een voorwerp hangt af van:</a:t>
            </a:r>
          </a:p>
          <a:p>
            <a:pPr lvl="1"/>
            <a:r>
              <a:rPr lang="nl-NL" dirty="0"/>
              <a:t>oppervlak </a:t>
            </a:r>
            <a:r>
              <a:rPr lang="nl-NL" i="1" dirty="0"/>
              <a:t>A </a:t>
            </a:r>
            <a:r>
              <a:rPr lang="nl-NL" dirty="0"/>
              <a:t>(</a:t>
            </a:r>
            <a:r>
              <a:rPr lang="nl-NL" i="1" dirty="0"/>
              <a:t>A</a:t>
            </a:r>
            <a:r>
              <a:rPr lang="nl-NL" dirty="0"/>
              <a:t> 2x zo groot </a:t>
            </a:r>
            <a:r>
              <a:rPr lang="nl-NL" dirty="0">
                <a:sym typeface="Wingdings" panose="05000000000000000000" pitchFamily="2" charset="2"/>
              </a:rPr>
              <a:t>  </a:t>
            </a:r>
            <a:r>
              <a:rPr lang="nl-NL" i="1" dirty="0">
                <a:sym typeface="Wingdings" panose="05000000000000000000" pitchFamily="2" charset="2"/>
              </a:rPr>
              <a:t>P</a:t>
            </a:r>
            <a:r>
              <a:rPr lang="nl-NL" dirty="0">
                <a:sym typeface="Wingdings" panose="05000000000000000000" pitchFamily="2" charset="2"/>
              </a:rPr>
              <a:t> 2x zo groot)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absolute temperatuur </a:t>
            </a:r>
            <a:r>
              <a:rPr lang="nl-NL" i="1" dirty="0">
                <a:sym typeface="Wingdings" panose="05000000000000000000" pitchFamily="2" charset="2"/>
              </a:rPr>
              <a:t>T </a:t>
            </a:r>
            <a:r>
              <a:rPr lang="nl-NL" dirty="0">
                <a:sym typeface="Wingdings" panose="05000000000000000000" pitchFamily="2" charset="2"/>
              </a:rPr>
              <a:t>(</a:t>
            </a:r>
            <a:r>
              <a:rPr lang="nl-NL" i="1" dirty="0">
                <a:sym typeface="Wingdings" panose="05000000000000000000" pitchFamily="2" charset="2"/>
              </a:rPr>
              <a:t>T</a:t>
            </a:r>
            <a:r>
              <a:rPr lang="nl-NL" baseline="-25000" dirty="0">
                <a:sym typeface="Wingdings" panose="05000000000000000000" pitchFamily="2" charset="2"/>
              </a:rPr>
              <a:t> </a:t>
            </a:r>
            <a:r>
              <a:rPr lang="nl-NL" dirty="0">
                <a:sym typeface="Wingdings" panose="05000000000000000000" pitchFamily="2" charset="2"/>
              </a:rPr>
              <a:t>2x zo groot  </a:t>
            </a:r>
            <a:r>
              <a:rPr lang="nl-NL" i="1" dirty="0">
                <a:sym typeface="Wingdings" panose="05000000000000000000" pitchFamily="2" charset="2"/>
              </a:rPr>
              <a:t>P </a:t>
            </a:r>
            <a:r>
              <a:rPr lang="nl-NL" dirty="0">
                <a:sym typeface="Wingdings" panose="05000000000000000000" pitchFamily="2" charset="2"/>
              </a:rPr>
              <a:t>2</a:t>
            </a:r>
            <a:r>
              <a:rPr lang="nl-NL" baseline="30000" dirty="0">
                <a:sym typeface="Wingdings" panose="05000000000000000000" pitchFamily="2" charset="2"/>
              </a:rPr>
              <a:t>4</a:t>
            </a:r>
            <a:r>
              <a:rPr lang="nl-NL" dirty="0">
                <a:sym typeface="Wingdings" panose="05000000000000000000" pitchFamily="2" charset="2"/>
              </a:rPr>
              <a:t> (=16) x zo groot)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materiaal/kleur </a:t>
            </a:r>
            <a:r>
              <a:rPr lang="el-GR" i="1" dirty="0">
                <a:sym typeface="Wingdings" panose="05000000000000000000" pitchFamily="2" charset="2"/>
              </a:rPr>
              <a:t>ε</a:t>
            </a:r>
            <a:endParaRPr lang="nl-NL" i="1" dirty="0"/>
          </a:p>
          <a:p>
            <a:endParaRPr lang="nl-NL" dirty="0"/>
          </a:p>
          <a:p>
            <a:r>
              <a:rPr lang="nl-NL" dirty="0"/>
              <a:t>Voor een zogenaamde “zwarte </a:t>
            </a:r>
            <a:r>
              <a:rPr lang="nl-NL" dirty="0" err="1"/>
              <a:t>straler</a:t>
            </a:r>
            <a:r>
              <a:rPr lang="nl-NL" dirty="0"/>
              <a:t>” geldt: </a:t>
            </a:r>
            <a:r>
              <a:rPr lang="el-GR" i="1" dirty="0">
                <a:sym typeface="Wingdings" panose="05000000000000000000" pitchFamily="2" charset="2"/>
              </a:rPr>
              <a:t>ε</a:t>
            </a:r>
            <a:r>
              <a:rPr lang="nl-NL" i="1" dirty="0">
                <a:sym typeface="Wingdings" panose="05000000000000000000" pitchFamily="2" charset="2"/>
              </a:rPr>
              <a:t> =</a:t>
            </a:r>
            <a:r>
              <a:rPr lang="nl-NL" dirty="0">
                <a:sym typeface="Wingdings" panose="05000000000000000000" pitchFamily="2" charset="2"/>
              </a:rPr>
              <a:t> 1</a:t>
            </a:r>
          </a:p>
          <a:p>
            <a:r>
              <a:rPr lang="nl-NL" dirty="0">
                <a:sym typeface="Wingdings" panose="05000000000000000000" pitchFamily="2" charset="2"/>
              </a:rPr>
              <a:t>Een “zwarte </a:t>
            </a:r>
            <a:r>
              <a:rPr lang="nl-NL" dirty="0" err="1">
                <a:sym typeface="Wingdings" panose="05000000000000000000" pitchFamily="2" charset="2"/>
              </a:rPr>
              <a:t>straler</a:t>
            </a:r>
            <a:r>
              <a:rPr lang="nl-NL" dirty="0">
                <a:sym typeface="Wingdings" panose="05000000000000000000" pitchFamily="2" charset="2"/>
              </a:rPr>
              <a:t>” absorbeert alle opvallende straling</a:t>
            </a:r>
          </a:p>
          <a:p>
            <a:r>
              <a:rPr lang="nl-NL" dirty="0">
                <a:sym typeface="Wingdings" panose="05000000000000000000" pitchFamily="2" charset="2"/>
              </a:rPr>
              <a:t>Voor “niet zwarte </a:t>
            </a:r>
            <a:r>
              <a:rPr lang="nl-NL" dirty="0" err="1">
                <a:sym typeface="Wingdings" panose="05000000000000000000" pitchFamily="2" charset="2"/>
              </a:rPr>
              <a:t>stralers</a:t>
            </a:r>
            <a:r>
              <a:rPr lang="nl-NL" dirty="0">
                <a:sym typeface="Wingdings" panose="05000000000000000000" pitchFamily="2" charset="2"/>
              </a:rPr>
              <a:t>” geldt: 0 &lt; </a:t>
            </a:r>
            <a:r>
              <a:rPr lang="el-GR" i="1" dirty="0">
                <a:sym typeface="Wingdings" panose="05000000000000000000" pitchFamily="2" charset="2"/>
              </a:rPr>
              <a:t>ε</a:t>
            </a:r>
            <a:r>
              <a:rPr lang="nl-NL" i="1" dirty="0">
                <a:sym typeface="Wingdings" panose="05000000000000000000" pitchFamily="2" charset="2"/>
              </a:rPr>
              <a:t> &lt; </a:t>
            </a:r>
            <a:r>
              <a:rPr lang="nl-NL" dirty="0">
                <a:sym typeface="Wingdings" panose="05000000000000000000" pitchFamily="2" charset="2"/>
              </a:rPr>
              <a:t>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1118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wet van Stefan-</a:t>
            </a:r>
            <a:r>
              <a:rPr lang="nl-NL" dirty="0" err="1"/>
              <a:t>Boltzmann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638528" cy="4389437"/>
          </a:xfrm>
        </p:spPr>
        <p:txBody>
          <a:bodyPr/>
          <a:lstStyle/>
          <a:p>
            <a:r>
              <a:rPr lang="nl-NL" dirty="0"/>
              <a:t>In formule: </a:t>
            </a:r>
            <a:r>
              <a:rPr lang="nl-NL" i="1" dirty="0"/>
              <a:t>P</a:t>
            </a:r>
            <a:r>
              <a:rPr lang="nl-NL" dirty="0"/>
              <a:t> = </a:t>
            </a:r>
            <a:r>
              <a:rPr lang="el-GR" i="1" dirty="0">
                <a:sym typeface="Wingdings" panose="05000000000000000000" pitchFamily="2" charset="2"/>
              </a:rPr>
              <a:t>ε</a:t>
            </a:r>
            <a:r>
              <a:rPr lang="nl-NL" i="1" dirty="0">
                <a:sym typeface="Wingdings" panose="05000000000000000000" pitchFamily="2" charset="2"/>
              </a:rPr>
              <a:t> ∙</a:t>
            </a:r>
            <a:r>
              <a:rPr lang="el-GR" i="1" dirty="0">
                <a:sym typeface="Wingdings" panose="05000000000000000000" pitchFamily="2" charset="2"/>
              </a:rPr>
              <a:t>σ∙</a:t>
            </a:r>
            <a:r>
              <a:rPr lang="nl-NL" i="1" dirty="0">
                <a:sym typeface="Wingdings" panose="05000000000000000000" pitchFamily="2" charset="2"/>
              </a:rPr>
              <a:t>A∙T</a:t>
            </a:r>
            <a:r>
              <a:rPr lang="nl-NL" i="1" baseline="30000" dirty="0">
                <a:sym typeface="Wingdings" panose="05000000000000000000" pitchFamily="2" charset="2"/>
              </a:rPr>
              <a:t>4</a:t>
            </a:r>
            <a:endParaRPr lang="nl-NL" dirty="0"/>
          </a:p>
          <a:p>
            <a:endParaRPr lang="nl-NL" dirty="0"/>
          </a:p>
          <a:p>
            <a:r>
              <a:rPr lang="nl-NL" dirty="0"/>
              <a:t>met </a:t>
            </a:r>
            <a:r>
              <a:rPr lang="el-GR" dirty="0"/>
              <a:t>σ</a:t>
            </a:r>
            <a:r>
              <a:rPr lang="nl-NL" dirty="0"/>
              <a:t> de constante van Stefan-</a:t>
            </a:r>
            <a:r>
              <a:rPr lang="nl-NL" dirty="0" err="1"/>
              <a:t>Boltzmann</a:t>
            </a:r>
            <a:endParaRPr lang="nl-NL" dirty="0"/>
          </a:p>
          <a:p>
            <a:r>
              <a:rPr lang="el-GR" dirty="0"/>
              <a:t>σ</a:t>
            </a:r>
            <a:r>
              <a:rPr lang="nl-NL" dirty="0"/>
              <a:t> = 5,67 x 10</a:t>
            </a:r>
            <a:r>
              <a:rPr lang="nl-NL" baseline="30000" dirty="0"/>
              <a:t>-8</a:t>
            </a:r>
            <a:r>
              <a:rPr lang="nl-NL" dirty="0"/>
              <a:t> W/m</a:t>
            </a:r>
            <a:r>
              <a:rPr lang="nl-NL" baseline="30000" dirty="0"/>
              <a:t>2</a:t>
            </a:r>
            <a:r>
              <a:rPr lang="nl-NL" dirty="0"/>
              <a:t>K</a:t>
            </a:r>
            <a:r>
              <a:rPr lang="nl-NL" baseline="30000" dirty="0"/>
              <a:t>4</a:t>
            </a:r>
          </a:p>
          <a:p>
            <a:endParaRPr lang="nl-NL" baseline="30000" dirty="0"/>
          </a:p>
          <a:p>
            <a:endParaRPr lang="nl-NL" baseline="30000" dirty="0"/>
          </a:p>
          <a:p>
            <a:r>
              <a:rPr lang="nl-NL" dirty="0"/>
              <a:t>Deze formule geldt voor alle voorwerpen dus ook sterren</a:t>
            </a:r>
          </a:p>
        </p:txBody>
      </p:sp>
      <p:pic>
        <p:nvPicPr>
          <p:cNvPr id="3074" name="Picture 2" descr="http://www2.warwick.ac.uk/fac/sci/physics/pendulum/stefan/stef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908720"/>
            <a:ext cx="1999109" cy="245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.newworldencyclopedia.org/thumb/5/51/Boltzmann-Ludwig.jpg/225px-Boltzmann-Ludw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3861048"/>
            <a:ext cx="2001127" cy="225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9120336" y="328498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Stefan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9120336" y="6093296"/>
            <a:ext cx="2232248" cy="368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Boltzmann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958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Blote oog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7070576" cy="4389437"/>
          </a:xfrm>
        </p:spPr>
        <p:txBody>
          <a:bodyPr/>
          <a:lstStyle/>
          <a:p>
            <a:r>
              <a:rPr lang="nl-NL" dirty="0"/>
              <a:t>Waarnemingsmogelijkheden zijn beperkt</a:t>
            </a:r>
          </a:p>
          <a:p>
            <a:pPr lvl="1"/>
            <a:r>
              <a:rPr lang="nl-NL" dirty="0"/>
              <a:t>alleen maar zichtbaar licht</a:t>
            </a:r>
          </a:p>
          <a:p>
            <a:pPr lvl="1"/>
            <a:r>
              <a:rPr lang="nl-NL" dirty="0"/>
              <a:t>scheidend vermogen is beperkt</a:t>
            </a:r>
          </a:p>
          <a:p>
            <a:pPr lvl="1"/>
            <a:r>
              <a:rPr lang="nl-NL" dirty="0"/>
              <a:t>benodigde intensiteit</a:t>
            </a:r>
          </a:p>
          <a:p>
            <a:pPr lvl="1"/>
            <a:endParaRPr lang="nl-NL" dirty="0"/>
          </a:p>
          <a:p>
            <a:r>
              <a:rPr lang="nl-NL" dirty="0"/>
              <a:t>Scheidend vermogen is de kleinste hoek waaronder je nog 2 voorwerpen afzonderlijk kunt zien (wordt beperkt door de afstand tussen de staafjes): 0,01</a:t>
            </a:r>
            <a:r>
              <a:rPr lang="nl-NL" baseline="30000" dirty="0"/>
              <a:t>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72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Kwadratenwet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164"/>
                <a:ext cx="5733960" cy="4389437"/>
              </a:xfrm>
            </p:spPr>
            <p:txBody>
              <a:bodyPr/>
              <a:lstStyle/>
              <a:p>
                <a:r>
                  <a:rPr lang="nl-NL" dirty="0"/>
                  <a:t>Een puntvormige bron (zon) zendt in alle richtingen even veel vermogen uit</a:t>
                </a:r>
              </a:p>
              <a:p>
                <a:r>
                  <a:rPr lang="nl-NL" dirty="0"/>
                  <a:t>Intensiteit </a:t>
                </a:r>
                <a:r>
                  <a:rPr lang="nl-NL" i="1" dirty="0"/>
                  <a:t>I</a:t>
                </a:r>
                <a:r>
                  <a:rPr lang="nl-NL" dirty="0"/>
                  <a:t> in W/m</a:t>
                </a:r>
                <a:r>
                  <a:rPr lang="nl-NL" baseline="30000" dirty="0"/>
                  <a:t>2</a:t>
                </a:r>
                <a:endParaRPr lang="nl-NL" dirty="0"/>
              </a:p>
              <a:p>
                <a:r>
                  <a:rPr lang="nl-NL" i="1" dirty="0"/>
                  <a:t>r</a:t>
                </a:r>
                <a:r>
                  <a:rPr lang="nl-NL" dirty="0"/>
                  <a:t> 2x zo groot </a:t>
                </a:r>
                <a:r>
                  <a:rPr lang="nl-NL" dirty="0">
                    <a:sym typeface="Wingdings" panose="05000000000000000000" pitchFamily="2" charset="2"/>
                  </a:rPr>
                  <a:t>  </a:t>
                </a:r>
                <a:r>
                  <a:rPr lang="nl-NL" i="1" dirty="0">
                    <a:sym typeface="Wingdings" panose="05000000000000000000" pitchFamily="2" charset="2"/>
                  </a:rPr>
                  <a:t>I</a:t>
                </a:r>
                <a:r>
                  <a:rPr lang="nl-NL" dirty="0">
                    <a:sym typeface="Wingdings" panose="05000000000000000000" pitchFamily="2" charset="2"/>
                  </a:rPr>
                  <a:t> 4x zo klein</a:t>
                </a:r>
              </a:p>
              <a:p>
                <a:endParaRPr lang="nl-NL" dirty="0"/>
              </a:p>
              <a:p>
                <a:pPr marL="44767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b="0" dirty="0"/>
              </a:p>
              <a:p>
                <a:pPr marL="447675" indent="0">
                  <a:buNone/>
                </a:pPr>
                <a:endParaRPr lang="nl-NL" dirty="0"/>
              </a:p>
              <a:p>
                <a:pPr marL="266700" indent="-266700"/>
                <a:r>
                  <a:rPr lang="nl-NL" b="0" dirty="0"/>
                  <a:t>zo</a:t>
                </a:r>
                <a:r>
                  <a:rPr lang="nl-NL" dirty="0"/>
                  <a:t>nneconstante 1368 W/m</a:t>
                </a:r>
                <a:r>
                  <a:rPr lang="nl-NL" baseline="30000" dirty="0"/>
                  <a:t>2</a:t>
                </a:r>
                <a:endParaRPr lang="nl-NL" b="0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164"/>
                <a:ext cx="5733960" cy="4389437"/>
              </a:xfrm>
              <a:blipFill>
                <a:blip r:embed="rId2"/>
                <a:stretch>
                  <a:fillRect l="-1275" t="-1110" r="-2657" b="-374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556792"/>
            <a:ext cx="3717736" cy="37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92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10E5C-CC74-4732-901B-7799AD69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225613-B706-4954-A42E-A552C8F33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opdrachten: 33 - 38</a:t>
            </a:r>
          </a:p>
        </p:txBody>
      </p:sp>
    </p:spTree>
    <p:extLst>
      <p:ext uri="{BB962C8B-B14F-4D97-AF65-F5344CB8AC3E}">
        <p14:creationId xmlns:p14="http://schemas.microsoft.com/office/powerpoint/2010/main" val="2969602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C77A4-0151-4445-A4AB-F3D6AF76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11.5 Classificatie van sterren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2886CD-DB63-4982-9DF7-CCE155C54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op grond van het </a:t>
            </a:r>
            <a:r>
              <a:rPr lang="nl-NL" dirty="0" err="1"/>
              <a:t>Hertzsprung</a:t>
            </a:r>
            <a:r>
              <a:rPr lang="nl-NL" dirty="0"/>
              <a:t>-Russell-diagram</a:t>
            </a:r>
          </a:p>
          <a:p>
            <a:pPr lvl="2"/>
            <a:r>
              <a:rPr lang="nl-NL" dirty="0"/>
              <a:t>waarden aflezen voor de temperatuur, lichtkracht en de straal van een ster</a:t>
            </a:r>
          </a:p>
          <a:p>
            <a:pPr lvl="2"/>
            <a:r>
              <a:rPr lang="nl-NL" dirty="0"/>
              <a:t>de wet van Stefan-Boltzmann herkennen</a:t>
            </a:r>
          </a:p>
          <a:p>
            <a:pPr lvl="2"/>
            <a:r>
              <a:rPr lang="nl-NL" dirty="0"/>
              <a:t>classificatie van sterren benoemen: hoofdreeks, dwergen, reuzen</a:t>
            </a:r>
          </a:p>
          <a:p>
            <a:pPr lvl="2"/>
            <a:r>
              <a:rPr lang="nl-NL" dirty="0"/>
              <a:t>levensloop van een ster schetsen en beschrijven</a:t>
            </a:r>
          </a:p>
          <a:p>
            <a:pPr lvl="1"/>
            <a:r>
              <a:rPr lang="nl-NL" dirty="0"/>
              <a:t>rol van kernfusie in de levensloop van een ster beschrijven</a:t>
            </a:r>
          </a:p>
          <a:p>
            <a:pPr lvl="1"/>
            <a:r>
              <a:rPr lang="nl-NL" dirty="0"/>
              <a:t>uitleggen wat neutronensterren, zwarte gaten en supernovae zijn</a:t>
            </a:r>
          </a:p>
        </p:txBody>
      </p:sp>
    </p:spTree>
    <p:extLst>
      <p:ext uri="{BB962C8B-B14F-4D97-AF65-F5344CB8AC3E}">
        <p14:creationId xmlns:p14="http://schemas.microsoft.com/office/powerpoint/2010/main" val="6503462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A4E11-5811-4962-8DB2-16BA03AB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Kernfusie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39C366-2A1B-4F26-907A-E4E777FCD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164"/>
            <a:ext cx="4622304" cy="4389437"/>
          </a:xfrm>
        </p:spPr>
        <p:txBody>
          <a:bodyPr/>
          <a:lstStyle/>
          <a:p>
            <a:r>
              <a:rPr lang="nl-NL" dirty="0"/>
              <a:t>de massa van protonen en neutronen is niet constant</a:t>
            </a:r>
          </a:p>
          <a:p>
            <a:r>
              <a:rPr lang="nl-NL" dirty="0"/>
              <a:t>bij kernfusie verdwijnt massa</a:t>
            </a:r>
          </a:p>
          <a:p>
            <a:r>
              <a:rPr lang="nl-NL" dirty="0"/>
              <a:t>Einstein: </a:t>
            </a:r>
            <a:r>
              <a:rPr lang="nl-NL" i="1" dirty="0"/>
              <a:t>E</a:t>
            </a:r>
            <a:r>
              <a:rPr lang="nl-NL" dirty="0"/>
              <a:t> =</a:t>
            </a:r>
            <a:r>
              <a:rPr lang="nl-NL" i="1" dirty="0"/>
              <a:t> mc</a:t>
            </a:r>
            <a:r>
              <a:rPr lang="nl-NL" baseline="30000" dirty="0"/>
              <a:t>2</a:t>
            </a:r>
          </a:p>
          <a:p>
            <a:endParaRPr lang="nl-NL" dirty="0"/>
          </a:p>
          <a:p>
            <a:r>
              <a:rPr lang="nl-NL" dirty="0"/>
              <a:t>kernfusie treedt alleen op bij hoge temperatuur en druk</a:t>
            </a:r>
          </a:p>
          <a:p>
            <a:r>
              <a:rPr lang="nl-NL" dirty="0"/>
              <a:t>bij grote sterren kan de fusie doorgaan tot Fe</a:t>
            </a:r>
          </a:p>
        </p:txBody>
      </p:sp>
      <p:pic>
        <p:nvPicPr>
          <p:cNvPr id="4" name="Picture 2" descr="http://homepages.wmich.edu/~kaldon/classes/ph106-1-mass-per-nucleon.jpg">
            <a:extLst>
              <a:ext uri="{FF2B5EF4-FFF2-40B4-BE49-F238E27FC236}">
                <a16:creationId xmlns:a16="http://schemas.microsoft.com/office/drawing/2014/main" id="{8BEB87E6-2025-44BC-A943-D62385627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1118849"/>
            <a:ext cx="618528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D376D46F-C51A-4A57-ACB3-47ECC07C72D7}"/>
                  </a:ext>
                </a:extLst>
              </p:cNvPr>
              <p:cNvSpPr txBox="1"/>
              <p:nvPr/>
            </p:nvSpPr>
            <p:spPr>
              <a:xfrm>
                <a:off x="6672064" y="4725144"/>
                <a:ext cx="4104456" cy="470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</a:rPr>
                        <m:t>zon</m:t>
                      </m:r>
                      <m:r>
                        <a:rPr lang="nl-NL" sz="24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4</m:t>
                      </m:r>
                      <m:sPre>
                        <m:sPre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 1</m:t>
                          </m:r>
                        </m:sub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Pre>
                        <m:sPre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sPre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D376D46F-C51A-4A57-ACB3-47ECC07C7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4" y="4725144"/>
                <a:ext cx="4104456" cy="470065"/>
              </a:xfrm>
              <a:prstGeom prst="rect">
                <a:avLst/>
              </a:prstGeom>
              <a:blipFill>
                <a:blip r:embed="rId3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9054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Lichtkracht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Lichtkracht </a:t>
            </a:r>
            <a:r>
              <a:rPr lang="nl-NL" i="1" dirty="0"/>
              <a:t>L</a:t>
            </a:r>
            <a:r>
              <a:rPr lang="nl-NL" dirty="0"/>
              <a:t> (in Watt) is het totale vermogen dat een ster uitzendt (= hetzelfde als wat je met wet van Stefan-Boltzmann uitrekent)</a:t>
            </a:r>
          </a:p>
          <a:p>
            <a:endParaRPr lang="nl-NL" dirty="0"/>
          </a:p>
          <a:p>
            <a:r>
              <a:rPr lang="nl-NL" dirty="0"/>
              <a:t>Hoe kun je op aarde de lichtkracht van de zon meten?</a:t>
            </a:r>
          </a:p>
          <a:p>
            <a:pPr lvl="1"/>
            <a:r>
              <a:rPr lang="nl-NL" dirty="0"/>
              <a:t>Intensiteit </a:t>
            </a:r>
            <a:r>
              <a:rPr lang="nl-NL" i="1" dirty="0"/>
              <a:t>I</a:t>
            </a:r>
            <a:r>
              <a:rPr lang="nl-NL" dirty="0"/>
              <a:t> in W/m</a:t>
            </a:r>
            <a:r>
              <a:rPr lang="nl-NL" baseline="30000" dirty="0"/>
              <a:t>2</a:t>
            </a:r>
            <a:r>
              <a:rPr lang="nl-NL" dirty="0"/>
              <a:t> meten (</a:t>
            </a:r>
            <a:r>
              <a:rPr lang="nl-NL" i="1" dirty="0"/>
              <a:t>I</a:t>
            </a:r>
            <a:r>
              <a:rPr lang="nl-NL" dirty="0"/>
              <a:t> van de zon = zonneconstante </a:t>
            </a:r>
            <a:r>
              <a:rPr lang="nl-NL" i="1" dirty="0"/>
              <a:t>I</a:t>
            </a:r>
            <a:r>
              <a:rPr lang="nl-NL" baseline="-25000" dirty="0">
                <a:sym typeface="Wingdings 2" panose="05020102010507070707" pitchFamily="18" charset="2"/>
              </a:rPr>
              <a:t>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Afstand </a:t>
            </a:r>
            <a:r>
              <a:rPr lang="nl-NL" i="1" dirty="0"/>
              <a:t>d</a:t>
            </a:r>
            <a:r>
              <a:rPr lang="nl-NL" dirty="0"/>
              <a:t> tot de zon bepalen</a:t>
            </a:r>
          </a:p>
          <a:p>
            <a:pPr lvl="1"/>
            <a:endParaRPr lang="nl-NL" dirty="0"/>
          </a:p>
          <a:p>
            <a:pPr lvl="1"/>
            <a:r>
              <a:rPr lang="nl-NL" i="1" dirty="0"/>
              <a:t>L</a:t>
            </a:r>
            <a:r>
              <a:rPr lang="nl-NL" dirty="0"/>
              <a:t> = </a:t>
            </a:r>
            <a:r>
              <a:rPr lang="nl-NL" i="1" dirty="0"/>
              <a:t>I</a:t>
            </a:r>
            <a:r>
              <a:rPr lang="nl-NL" dirty="0"/>
              <a:t> ∙ 4</a:t>
            </a:r>
            <a:r>
              <a:rPr lang="el-GR" dirty="0"/>
              <a:t>π</a:t>
            </a:r>
            <a:r>
              <a:rPr lang="nl-NL" i="1" dirty="0"/>
              <a:t>d</a:t>
            </a:r>
            <a:r>
              <a:rPr lang="nl-NL" baseline="30000" dirty="0"/>
              <a:t>2</a:t>
            </a:r>
          </a:p>
          <a:p>
            <a:pPr lvl="1"/>
            <a:r>
              <a:rPr lang="nl-NL" dirty="0"/>
              <a:t>Lichtkracht van de zon:</a:t>
            </a:r>
            <a:r>
              <a:rPr lang="nl-NL" i="1" dirty="0"/>
              <a:t> L</a:t>
            </a:r>
            <a:r>
              <a:rPr lang="nl-NL" baseline="-25000" dirty="0">
                <a:sym typeface="Wingdings 2" panose="05020102010507070707" pitchFamily="18" charset="2"/>
              </a:rPr>
              <a:t></a:t>
            </a:r>
            <a:r>
              <a:rPr lang="nl-NL" dirty="0">
                <a:sym typeface="Wingdings 2" panose="05020102010507070707" pitchFamily="18" charset="2"/>
              </a:rPr>
              <a:t> = 3,85 x 10</a:t>
            </a:r>
            <a:r>
              <a:rPr lang="nl-NL" baseline="30000" dirty="0">
                <a:sym typeface="Wingdings 2" panose="05020102010507070707" pitchFamily="18" charset="2"/>
              </a:rPr>
              <a:t>26</a:t>
            </a:r>
            <a:r>
              <a:rPr lang="nl-NL" dirty="0">
                <a:sym typeface="Wingdings 2" panose="05020102010507070707" pitchFamily="18" charset="2"/>
              </a:rPr>
              <a:t> W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44672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1942"/>
          </a:xfrm>
        </p:spPr>
        <p:txBody>
          <a:bodyPr/>
          <a:lstStyle/>
          <a:p>
            <a:r>
              <a:rPr lang="nl-NL" dirty="0" err="1"/>
              <a:t>Hertzsprung</a:t>
            </a:r>
            <a:r>
              <a:rPr lang="nl-NL" dirty="0"/>
              <a:t>-Russell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556792"/>
            <a:ext cx="6062464" cy="47678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logaritmische schalen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verticaal lichtsterkte </a:t>
            </a:r>
            <a:r>
              <a:rPr lang="nl-NL" dirty="0" err="1"/>
              <a:t>t.o.v</a:t>
            </a:r>
            <a:r>
              <a:rPr lang="nl-NL" dirty="0"/>
              <a:t> van onze zon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horizontaal temperatuur (omgekeerd)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een groot deel van zijn “leven” bevindt een ster zich op de hoofdreeks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grijze lijnen zijn </a:t>
            </a:r>
            <a:r>
              <a:rPr lang="nl-NL" dirty="0" err="1"/>
              <a:t>isoradius</a:t>
            </a:r>
            <a:r>
              <a:rPr lang="nl-NL" dirty="0"/>
              <a:t>-lijnen (zelfde straal; verschillende T; rc=-4)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 marL="393700" lvl="1" indent="0">
              <a:buNone/>
            </a:pP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908720"/>
            <a:ext cx="5118008" cy="541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39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Onze zon</a:t>
            </a:r>
          </a:p>
        </p:txBody>
      </p:sp>
      <p:pic>
        <p:nvPicPr>
          <p:cNvPr id="1028" name="Picture 4" descr="https://upload.wikimedia.org/wikipedia/commons/thumb/5/5e/Zon_Levenscyclus.svg/2000px-Zon_Levenscyclu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3" y="2122772"/>
            <a:ext cx="9112896" cy="225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09600" y="4653136"/>
            <a:ext cx="10972800" cy="1671465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9329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 </a:t>
            </a:r>
            <a:r>
              <a:rPr lang="nl-NL" dirty="0" err="1"/>
              <a:t>Herzsprung</a:t>
            </a:r>
            <a:r>
              <a:rPr lang="nl-NL" dirty="0"/>
              <a:t>-Russell-diagram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Afstandsbepaling tot andere sterrenstelsels</a:t>
            </a:r>
          </a:p>
          <a:p>
            <a:pPr lvl="1"/>
            <a:r>
              <a:rPr lang="nl-NL" dirty="0"/>
              <a:t>maak grafiek van I/L</a:t>
            </a:r>
            <a:r>
              <a:rPr lang="nl-NL" baseline="-25000" dirty="0">
                <a:sym typeface="Wingdings 2" panose="05020102010507070707" pitchFamily="18" charset="2"/>
              </a:rPr>
              <a:t></a:t>
            </a:r>
            <a:r>
              <a:rPr lang="nl-NL" dirty="0">
                <a:sym typeface="Wingdings 2" panose="05020102010507070707" pitchFamily="18" charset="2"/>
              </a:rPr>
              <a:t> tegen temperatuur van de sterren in het andere stelsel</a:t>
            </a:r>
          </a:p>
          <a:p>
            <a:pPr lvl="1"/>
            <a:r>
              <a:rPr lang="nl-NL" dirty="0">
                <a:sym typeface="Wingdings 2" panose="05020102010507070707" pitchFamily="18" charset="2"/>
              </a:rPr>
              <a:t>vergelijk die grafiek met “onze” grafiek</a:t>
            </a:r>
          </a:p>
          <a:p>
            <a:pPr lvl="1"/>
            <a:r>
              <a:rPr lang="nl-NL" dirty="0">
                <a:sym typeface="Wingdings 2" panose="05020102010507070707" pitchFamily="18" charset="2"/>
              </a:rPr>
              <a:t>grafieken zouden dezelfde vorm moeten hebben</a:t>
            </a:r>
          </a:p>
          <a:p>
            <a:pPr lvl="1"/>
            <a:endParaRPr lang="nl-NL" dirty="0">
              <a:sym typeface="Wingdings 2" panose="05020102010507070707" pitchFamily="18" charset="2"/>
            </a:endParaRPr>
          </a:p>
          <a:p>
            <a:r>
              <a:rPr lang="nl-NL" dirty="0">
                <a:sym typeface="Wingdings 2" panose="05020102010507070707" pitchFamily="18" charset="2"/>
              </a:rPr>
              <a:t>Leeftijdsbepaling van andere stelsels</a:t>
            </a:r>
          </a:p>
          <a:p>
            <a:pPr lvl="1"/>
            <a:r>
              <a:rPr lang="nl-NL" dirty="0">
                <a:sym typeface="Wingdings 2" panose="05020102010507070707" pitchFamily="18" charset="2"/>
              </a:rPr>
              <a:t>zitten er nog veel sterren op hoofdreeks</a:t>
            </a:r>
          </a:p>
          <a:p>
            <a:pPr lvl="1"/>
            <a:r>
              <a:rPr lang="nl-NL" dirty="0">
                <a:sym typeface="Wingdings 2" panose="05020102010507070707" pitchFamily="18" charset="2"/>
              </a:rPr>
              <a:t>zijn er veel witte dwergen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95497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287E4-AFE9-4457-8589-1EB98BAD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einde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33EC5A-0B17-44EF-96AC-D29229F9D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onze zon </a:t>
            </a:r>
            <a:r>
              <a:rPr lang="nl-NL" dirty="0">
                <a:sym typeface="Wingdings" panose="05000000000000000000" pitchFamily="2" charset="2"/>
              </a:rPr>
              <a:t>  rode reus    witte dwerg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grotere ster  supernova   neutronenster (geen elektronen meer)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nog grotere ster  supernova   zwart gat 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C60ED61-F012-444A-95D8-C7991A260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5" y="3933056"/>
            <a:ext cx="384042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84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85ED9-735D-458B-825D-EB4ADC08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5747E7-5712-4B93-A9D6-33A608345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</a:t>
            </a:r>
            <a:r>
              <a:rPr lang="nl-NL"/>
              <a:t>:  </a:t>
            </a:r>
            <a:r>
              <a:rPr lang="nl-NL" dirty="0"/>
              <a:t>41, 43-46 	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732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07926"/>
          </a:xfrm>
        </p:spPr>
        <p:txBody>
          <a:bodyPr/>
          <a:lstStyle/>
          <a:p>
            <a:r>
              <a:rPr lang="nl-NL" dirty="0"/>
              <a:t>Hoekvergroting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578008" y="1400224"/>
                <a:ext cx="6166064" cy="5197128"/>
              </a:xfrm>
            </p:spPr>
            <p:txBody>
              <a:bodyPr/>
              <a:lstStyle/>
              <a:p>
                <a:r>
                  <a:rPr lang="nl-NL" dirty="0"/>
                  <a:t>Bij lenzen gebruiken we vaak het begrip (lineaire) vergroting </a:t>
                </a:r>
                <a:r>
                  <a:rPr lang="nl-NL" i="1" dirty="0"/>
                  <a:t>N</a:t>
                </a:r>
              </a:p>
              <a:p>
                <a:endParaRPr lang="nl-NL" i="1" dirty="0"/>
              </a:p>
              <a:p>
                <a:pPr marL="7127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nl-NL" i="1" dirty="0"/>
              </a:p>
              <a:p>
                <a:r>
                  <a:rPr lang="nl-NL" dirty="0"/>
                  <a:t>Lineaire vergroting is niet handig bij virtuele beelden of voorwerpen die “onbereikbaar” zijn</a:t>
                </a:r>
              </a:p>
              <a:p>
                <a:pPr lvl="1"/>
                <a:r>
                  <a:rPr lang="nl-NL" dirty="0"/>
                  <a:t>10 x vergroot virtueel beeld staat misschien ook 10 x zo ver weg</a:t>
                </a:r>
              </a:p>
              <a:p>
                <a:pPr lvl="1"/>
                <a:r>
                  <a:rPr lang="nl-NL" dirty="0"/>
                  <a:t>op een miljoen keer verkleinde foto van de maan zie je meer dan in het echt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008" y="1400224"/>
                <a:ext cx="6166064" cy="5197128"/>
              </a:xfrm>
              <a:blipFill rotWithShape="0">
                <a:blip r:embed="rId2"/>
                <a:stretch>
                  <a:fillRect l="-1286" t="-1056" r="-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fbeeldingsresultaat voor lenzen vergro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412777"/>
            <a:ext cx="4786511" cy="276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56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1942"/>
          </a:xfrm>
        </p:spPr>
        <p:txBody>
          <a:bodyPr/>
          <a:lstStyle/>
          <a:p>
            <a:r>
              <a:rPr lang="nl-NL" dirty="0"/>
              <a:t>Definitie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28800"/>
            <a:ext cx="6854552" cy="4695801"/>
          </a:xfrm>
        </p:spPr>
        <p:txBody>
          <a:bodyPr/>
          <a:lstStyle/>
          <a:p>
            <a:r>
              <a:rPr lang="nl-NL" dirty="0"/>
              <a:t>hoekgrootte tan </a:t>
            </a:r>
            <a:r>
              <a:rPr lang="nl-NL" dirty="0">
                <a:sym typeface="Symbol" panose="05050102010706020507" pitchFamily="18" charset="2"/>
              </a:rPr>
              <a:t> = LL’ / d</a:t>
            </a:r>
          </a:p>
          <a:p>
            <a:endParaRPr lang="nl-NL" dirty="0">
              <a:sym typeface="Symbol" panose="05050102010706020507" pitchFamily="18" charset="2"/>
            </a:endParaRPr>
          </a:p>
          <a:p>
            <a:r>
              <a:rPr lang="nl-NL" dirty="0">
                <a:sym typeface="Symbol" panose="05050102010706020507" pitchFamily="18" charset="2"/>
              </a:rPr>
              <a:t>maan met blote oog:</a:t>
            </a:r>
          </a:p>
          <a:p>
            <a:pPr lvl="1"/>
            <a:r>
              <a:rPr lang="nl-NL" dirty="0">
                <a:sym typeface="Symbol" panose="05050102010706020507" pitchFamily="18" charset="2"/>
              </a:rPr>
              <a:t>tan  = 2r/d = 2 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nl-NL" dirty="0">
                <a:sym typeface="Symbol" panose="05050102010706020507" pitchFamily="18" charset="2"/>
              </a:rPr>
              <a:t> 1,7  10</a:t>
            </a:r>
            <a:r>
              <a:rPr lang="nl-NL" baseline="30000" dirty="0">
                <a:sym typeface="Symbol" panose="05050102010706020507" pitchFamily="18" charset="2"/>
              </a:rPr>
              <a:t>6</a:t>
            </a:r>
            <a:r>
              <a:rPr lang="nl-NL" dirty="0">
                <a:sym typeface="Symbol" panose="05050102010706020507" pitchFamily="18" charset="2"/>
              </a:rPr>
              <a:t> / 384  10</a:t>
            </a:r>
            <a:r>
              <a:rPr lang="nl-NL" baseline="30000" dirty="0">
                <a:sym typeface="Symbol" panose="05050102010706020507" pitchFamily="18" charset="2"/>
              </a:rPr>
              <a:t>6</a:t>
            </a:r>
            <a:r>
              <a:rPr lang="nl-NL" dirty="0">
                <a:sym typeface="Symbol" panose="05050102010706020507" pitchFamily="18" charset="2"/>
              </a:rPr>
              <a:t>  </a:t>
            </a:r>
          </a:p>
          <a:p>
            <a:pPr marL="366713" lvl="1" indent="0">
              <a:buNone/>
            </a:pPr>
            <a:r>
              <a:rPr lang="nl-NL" dirty="0">
                <a:sym typeface="Symbol" panose="05050102010706020507" pitchFamily="18" charset="2"/>
              </a:rPr>
              <a:t>  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>
                <a:sym typeface="Symbol" panose="05050102010706020507" pitchFamily="18" charset="2"/>
              </a:rPr>
              <a:t> = 0,51</a:t>
            </a:r>
            <a:r>
              <a:rPr lang="nl-NL" baseline="30000" dirty="0">
                <a:sym typeface="Symbol" panose="05050102010706020507" pitchFamily="18" charset="2"/>
              </a:rPr>
              <a:t>o</a:t>
            </a:r>
          </a:p>
          <a:p>
            <a:endParaRPr lang="nl-NL" baseline="30000" dirty="0">
              <a:sym typeface="Symbol" panose="05050102010706020507" pitchFamily="18" charset="2"/>
            </a:endParaRPr>
          </a:p>
          <a:p>
            <a:r>
              <a:rPr lang="nl-NL" dirty="0">
                <a:sym typeface="Symbol" panose="05050102010706020507" pitchFamily="18" charset="2"/>
              </a:rPr>
              <a:t>miljoen keer  verkleinde foto bekeken op 1 m afstand</a:t>
            </a:r>
          </a:p>
          <a:p>
            <a:pPr lvl="1"/>
            <a:r>
              <a:rPr lang="nl-NL" dirty="0">
                <a:sym typeface="Symbol" panose="05050102010706020507" pitchFamily="18" charset="2"/>
              </a:rPr>
              <a:t>tan  = 2r / d = 2 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nl-NL" dirty="0">
                <a:sym typeface="Symbol" panose="05050102010706020507" pitchFamily="18" charset="2"/>
              </a:rPr>
              <a:t> 1,7 / 1    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>
                <a:sym typeface="Symbol" panose="05050102010706020507" pitchFamily="18" charset="2"/>
              </a:rPr>
              <a:t> = 74</a:t>
            </a:r>
            <a:r>
              <a:rPr lang="nl-NL" baseline="30000" dirty="0">
                <a:sym typeface="Symbol" panose="05050102010706020507" pitchFamily="18" charset="2"/>
              </a:rPr>
              <a:t>0</a:t>
            </a:r>
          </a:p>
          <a:p>
            <a:r>
              <a:rPr lang="nl-NL" dirty="0">
                <a:sym typeface="Symbol" panose="05050102010706020507" pitchFamily="18" charset="2"/>
              </a:rPr>
              <a:t>Hoekvergroting = hoek met / hoek zonder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3554188-CF3D-4778-81A1-2B00C788F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980728"/>
            <a:ext cx="4752528" cy="26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2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Telescoop (optisch)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854552" cy="4389437"/>
          </a:xfrm>
        </p:spPr>
        <p:txBody>
          <a:bodyPr/>
          <a:lstStyle/>
          <a:p>
            <a:r>
              <a:rPr lang="nl-NL" dirty="0"/>
              <a:t>Voordeel:</a:t>
            </a:r>
          </a:p>
          <a:p>
            <a:pPr lvl="1"/>
            <a:r>
              <a:rPr lang="nl-NL" dirty="0"/>
              <a:t>doorsnede veel groter dan oog dus kun je veel lichtzwakkere voorwerpen zien</a:t>
            </a:r>
          </a:p>
          <a:p>
            <a:pPr lvl="1"/>
            <a:r>
              <a:rPr lang="nl-NL" dirty="0"/>
              <a:t>hoekvergroting </a:t>
            </a:r>
            <a:r>
              <a:rPr lang="nl-NL" i="1" dirty="0" err="1"/>
              <a:t>f</a:t>
            </a:r>
            <a:r>
              <a:rPr lang="nl-NL" baseline="-25000" dirty="0" err="1"/>
              <a:t>objectief</a:t>
            </a:r>
            <a:r>
              <a:rPr lang="nl-NL" baseline="-25000" dirty="0"/>
              <a:t> </a:t>
            </a:r>
            <a:r>
              <a:rPr lang="nl-NL" dirty="0"/>
              <a:t>/ </a:t>
            </a:r>
            <a:r>
              <a:rPr lang="nl-NL" i="1" dirty="0" err="1"/>
              <a:t>f</a:t>
            </a:r>
            <a:r>
              <a:rPr lang="nl-NL" baseline="-25000" dirty="0" err="1"/>
              <a:t>oculair</a:t>
            </a:r>
            <a:endParaRPr lang="nl-NL" baseline="-25000" dirty="0"/>
          </a:p>
          <a:p>
            <a:pPr lvl="1"/>
            <a:endParaRPr lang="nl-NL" baseline="-25000" dirty="0"/>
          </a:p>
          <a:p>
            <a:r>
              <a:rPr lang="nl-NL" dirty="0"/>
              <a:t>Tegenwoordig worden vaak spiegeltelescopen gebruikt, omdat het maken van grote objectief lenzen te moeilijk is</a:t>
            </a:r>
            <a:endParaRPr lang="en-US" dirty="0"/>
          </a:p>
        </p:txBody>
      </p:sp>
      <p:pic>
        <p:nvPicPr>
          <p:cNvPr id="2050" name="Picture 2" descr="Afbeeldingsresultaat voor astronomische kij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2060848"/>
            <a:ext cx="4267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spiegel telescoop gr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3988346"/>
            <a:ext cx="3204121" cy="180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78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92900"/>
          </a:xfrm>
        </p:spPr>
        <p:txBody>
          <a:bodyPr/>
          <a:lstStyle/>
          <a:p>
            <a:r>
              <a:rPr lang="nl-NL" dirty="0"/>
              <a:t>Radiotelescoop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597750"/>
            <a:ext cx="5126360" cy="4726851"/>
          </a:xfrm>
        </p:spPr>
        <p:txBody>
          <a:bodyPr/>
          <a:lstStyle/>
          <a:p>
            <a:r>
              <a:rPr lang="nl-NL" dirty="0"/>
              <a:t>atmosfeer laat alleen maar licht door in het zichtbare gebied en bij de radiogolven (cm-golven)</a:t>
            </a:r>
          </a:p>
          <a:p>
            <a:r>
              <a:rPr lang="nl-NL" dirty="0"/>
              <a:t>waterstof kan licht uitzenden met een golflengte van 21,1 cm</a:t>
            </a:r>
          </a:p>
          <a:p>
            <a:r>
              <a:rPr lang="nl-NL" dirty="0"/>
              <a:t>radiotelescopen</a:t>
            </a:r>
          </a:p>
          <a:p>
            <a:pPr lvl="1"/>
            <a:r>
              <a:rPr lang="nl-NL" dirty="0"/>
              <a:t>door het combineren van signalen van verschillende telescopen lijkt het alsof je werkt met een veel grotere telescoop</a:t>
            </a:r>
            <a:endParaRPr lang="en-US" dirty="0"/>
          </a:p>
        </p:txBody>
      </p:sp>
      <p:pic>
        <p:nvPicPr>
          <p:cNvPr id="3074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19" y="704850"/>
            <a:ext cx="4212233" cy="267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radiotelescoop westerbo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71703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30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Lofar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766320" cy="4389437"/>
          </a:xfrm>
        </p:spPr>
        <p:txBody>
          <a:bodyPr/>
          <a:lstStyle/>
          <a:p>
            <a:r>
              <a:rPr lang="nl-NL" dirty="0" err="1"/>
              <a:t>LOw</a:t>
            </a:r>
            <a:r>
              <a:rPr lang="nl-NL" dirty="0"/>
              <a:t> </a:t>
            </a:r>
            <a:r>
              <a:rPr lang="nl-NL" dirty="0" err="1"/>
              <a:t>Frequency</a:t>
            </a:r>
            <a:r>
              <a:rPr lang="nl-NL" dirty="0"/>
              <a:t> </a:t>
            </a:r>
            <a:r>
              <a:rPr lang="nl-NL" dirty="0" err="1"/>
              <a:t>ARray</a:t>
            </a:r>
            <a:endParaRPr lang="en-US" dirty="0"/>
          </a:p>
        </p:txBody>
      </p:sp>
      <p:pic>
        <p:nvPicPr>
          <p:cNvPr id="4098" name="Picture 2" descr="Afbeeldingsresultaat voor lof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3710872"/>
            <a:ext cx="4716289" cy="265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lof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124744"/>
            <a:ext cx="3852193" cy="216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68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2716</TotalTime>
  <Words>1850</Words>
  <Application>Microsoft Office PowerPoint</Application>
  <PresentationFormat>Breedbeeld</PresentationFormat>
  <Paragraphs>278</Paragraphs>
  <Slides>49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Cambria Math</vt:lpstr>
      <vt:lpstr>Constantia</vt:lpstr>
      <vt:lpstr>Wingdings</vt:lpstr>
      <vt:lpstr>Wingdings 2</vt:lpstr>
      <vt:lpstr>Stroom</vt:lpstr>
      <vt:lpstr>Astrofysica </vt:lpstr>
      <vt:lpstr>11.1 Straling van sterren</vt:lpstr>
      <vt:lpstr>11.1 Straling van sterren</vt:lpstr>
      <vt:lpstr>Blote oog</vt:lpstr>
      <vt:lpstr>Hoekvergroting</vt:lpstr>
      <vt:lpstr>Definitie</vt:lpstr>
      <vt:lpstr>Telescoop (optisch)</vt:lpstr>
      <vt:lpstr>Radiotelescoop</vt:lpstr>
      <vt:lpstr>Lofar</vt:lpstr>
      <vt:lpstr>Ruimtelescopen</vt:lpstr>
      <vt:lpstr>Huiswerk  </vt:lpstr>
      <vt:lpstr>11.2 Samenstelling van sterren</vt:lpstr>
      <vt:lpstr>11.2 Samenstelling van sterren</vt:lpstr>
      <vt:lpstr>Atoommodel</vt:lpstr>
      <vt:lpstr>PowerPoint-presentatie</vt:lpstr>
      <vt:lpstr>Atoom model van Bohr</vt:lpstr>
      <vt:lpstr>Waterstofatoom volgens Bohr </vt:lpstr>
      <vt:lpstr>Probleem</vt:lpstr>
      <vt:lpstr>Spectroscopie</vt:lpstr>
      <vt:lpstr>Emissie en absorptiespectrum</vt:lpstr>
      <vt:lpstr>Fraunhoferlijnen</vt:lpstr>
      <vt:lpstr>Huiswerk</vt:lpstr>
      <vt:lpstr>11.3 Snelheid van sterren</vt:lpstr>
      <vt:lpstr>Bepalen van de afstand</vt:lpstr>
      <vt:lpstr>radiale en tangentiele snelheid</vt:lpstr>
      <vt:lpstr>Radiale snelheid en dopplereffect</vt:lpstr>
      <vt:lpstr>Doppler effect bewegende bron</vt:lpstr>
      <vt:lpstr>Sterrenlicht</vt:lpstr>
      <vt:lpstr>Een voorbeeld</vt:lpstr>
      <vt:lpstr>Dubbelster</vt:lpstr>
      <vt:lpstr>wet van Hubble</vt:lpstr>
      <vt:lpstr>Huiswerk</vt:lpstr>
      <vt:lpstr>11.4 Temperatuur van sterren</vt:lpstr>
      <vt:lpstr>gloeilamp</vt:lpstr>
      <vt:lpstr>Wet van Wien</vt:lpstr>
      <vt:lpstr>PowerPoint-presentatie</vt:lpstr>
      <vt:lpstr>Voorbeeld</vt:lpstr>
      <vt:lpstr>Totaal uitgezonden vermogen</vt:lpstr>
      <vt:lpstr>de wet van Stefan-Boltzmann</vt:lpstr>
      <vt:lpstr>Kwadratenwet</vt:lpstr>
      <vt:lpstr>Huiswerk</vt:lpstr>
      <vt:lpstr>11.5 Classificatie van sterren </vt:lpstr>
      <vt:lpstr>Kernfusie</vt:lpstr>
      <vt:lpstr>Lichtkracht</vt:lpstr>
      <vt:lpstr>Hertzsprung-Russell</vt:lpstr>
      <vt:lpstr>Onze zon</vt:lpstr>
      <vt:lpstr>Toepassing Herzsprung-Russell-diagram</vt:lpstr>
      <vt:lpstr>Het einde</vt:lpstr>
      <vt:lpstr>Huiswerk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zeg je?</dc:title>
  <dc:creator>Inus</dc:creator>
  <cp:lastModifiedBy>inus kruise</cp:lastModifiedBy>
  <cp:revision>224</cp:revision>
  <dcterms:created xsi:type="dcterms:W3CDTF">2009-02-11T18:03:10Z</dcterms:created>
  <dcterms:modified xsi:type="dcterms:W3CDTF">2019-02-10T11:03:25Z</dcterms:modified>
</cp:coreProperties>
</file>